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4" r:id="rId5"/>
    <p:sldMasterId id="2147483658" r:id="rId6"/>
    <p:sldMasterId id="2147483650" r:id="rId7"/>
  </p:sldMasterIdLst>
  <p:notesMasterIdLst>
    <p:notesMasterId r:id="rId20"/>
  </p:notesMasterIdLst>
  <p:handoutMasterIdLst>
    <p:handoutMasterId r:id="rId21"/>
  </p:handoutMasterIdLst>
  <p:sldIdLst>
    <p:sldId id="335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4" r:id="rId18"/>
    <p:sldId id="363" r:id="rId19"/>
  </p:sldIdLst>
  <p:sldSz cx="9144000" cy="6858000" type="screen4x3"/>
  <p:notesSz cx="6858000" cy="9144000"/>
  <p:custShowLst>
    <p:custShow name="Presentazione personalizzata 1" id="0">
      <p:sldLst/>
    </p:custShow>
  </p:custShowLst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092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311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380BF"/>
    <a:srgbClr val="FF6600"/>
    <a:srgbClr val="FFCC00"/>
    <a:srgbClr val="898C8A"/>
    <a:srgbClr val="FFFFFF"/>
    <a:srgbClr val="008000"/>
    <a:srgbClr val="6784C1"/>
    <a:srgbClr val="5C80B3"/>
    <a:srgbClr val="5F89B9"/>
    <a:srgbClr val="5F82B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Stile chiaro 3 - Color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072" autoAdjust="0"/>
    <p:restoredTop sz="98146" autoAdjust="0"/>
  </p:normalViewPr>
  <p:slideViewPr>
    <p:cSldViewPr snapToGrid="0">
      <p:cViewPr varScale="1">
        <p:scale>
          <a:sx n="116" d="100"/>
          <a:sy n="116" d="100"/>
        </p:scale>
        <p:origin x="-1038" y="-114"/>
      </p:cViewPr>
      <p:guideLst>
        <p:guide orient="horz" pos="2092"/>
        <p:guide orient="horz" pos="311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>
              <a:latin typeface="Arial"/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6777E4-9475-8446-9C92-3FD7FFADEFA1}" type="datetimeFigureOut">
              <a:rPr lang="it-IT" smtClean="0">
                <a:latin typeface="Arial"/>
              </a:rPr>
              <a:pPr/>
              <a:t>25/10/2018</a:t>
            </a:fld>
            <a:endParaRPr lang="it-IT" dirty="0">
              <a:latin typeface="Arial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>
              <a:latin typeface="Arial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04876-7C41-8541-8A87-AC5A2920BFC6}" type="slidenum">
              <a:rPr lang="it-IT" smtClean="0">
                <a:latin typeface="Arial"/>
              </a:rPr>
              <a:pPr/>
              <a:t>‹N›</a:t>
            </a:fld>
            <a:endParaRPr lang="it-IT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71371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11A086D9-B6C2-4543-93F1-7626B8D6DACC}" type="datetimeFigureOut">
              <a:rPr lang="it-IT" smtClean="0"/>
              <a:pPr/>
              <a:t>25/10/2018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Fare </a:t>
            </a:r>
            <a:r>
              <a:rPr lang="en-US" dirty="0" err="1" smtClean="0"/>
              <a:t>clic</a:t>
            </a:r>
            <a:r>
              <a:rPr lang="en-US" dirty="0" smtClean="0"/>
              <a:t> per </a:t>
            </a:r>
            <a:r>
              <a:rPr lang="en-US" dirty="0" err="1" smtClean="0"/>
              <a:t>modificare</a:t>
            </a:r>
            <a:r>
              <a:rPr lang="en-US" dirty="0" smtClean="0"/>
              <a:t>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stili</a:t>
            </a:r>
            <a:r>
              <a:rPr lang="en-US" dirty="0" smtClean="0"/>
              <a:t> del </a:t>
            </a:r>
            <a:r>
              <a:rPr lang="en-US" dirty="0" err="1" smtClean="0"/>
              <a:t>testo</a:t>
            </a:r>
            <a:r>
              <a:rPr lang="en-US" dirty="0" smtClean="0"/>
              <a:t> </a:t>
            </a:r>
            <a:r>
              <a:rPr lang="en-US" dirty="0" err="1" smtClean="0"/>
              <a:t>dello</a:t>
            </a:r>
            <a:r>
              <a:rPr lang="en-US" dirty="0" smtClean="0"/>
              <a:t> schema</a:t>
            </a:r>
          </a:p>
          <a:p>
            <a:pPr lvl="1"/>
            <a:r>
              <a:rPr lang="en-US" dirty="0" smtClean="0"/>
              <a:t>Secondo </a:t>
            </a:r>
            <a:r>
              <a:rPr lang="en-US" dirty="0" err="1" smtClean="0"/>
              <a:t>livello</a:t>
            </a:r>
            <a:endParaRPr lang="en-US" dirty="0" smtClean="0"/>
          </a:p>
          <a:p>
            <a:pPr lvl="2"/>
            <a:r>
              <a:rPr lang="en-US" dirty="0" err="1" smtClean="0"/>
              <a:t>Terzo</a:t>
            </a:r>
            <a:r>
              <a:rPr lang="en-US" dirty="0" smtClean="0"/>
              <a:t> </a:t>
            </a:r>
            <a:r>
              <a:rPr lang="en-US" dirty="0" err="1" smtClean="0"/>
              <a:t>livello</a:t>
            </a:r>
            <a:endParaRPr lang="en-US" dirty="0" smtClean="0"/>
          </a:p>
          <a:p>
            <a:pPr lvl="3"/>
            <a:r>
              <a:rPr lang="en-US" dirty="0" smtClean="0"/>
              <a:t>Quarto </a:t>
            </a:r>
            <a:r>
              <a:rPr lang="en-US" dirty="0" err="1" smtClean="0"/>
              <a:t>livello</a:t>
            </a:r>
            <a:endParaRPr lang="en-US" dirty="0" smtClean="0"/>
          </a:p>
          <a:p>
            <a:pPr lvl="4"/>
            <a:r>
              <a:rPr lang="en-US" dirty="0" err="1" smtClean="0"/>
              <a:t>Quinto</a:t>
            </a:r>
            <a:r>
              <a:rPr lang="en-US" dirty="0" smtClean="0"/>
              <a:t> </a:t>
            </a:r>
            <a:r>
              <a:rPr lang="en-US" dirty="0" err="1" smtClean="0"/>
              <a:t>livello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D56EDDCE-EE65-6D48-ACA2-30328AA8009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7463369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F8FF6-6FAE-45D6-B73F-9521630F773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8270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immagine diapositiva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Segnaposto not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6084" name="Segnaposto numero diapositiva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BACBD6F-9E56-45E5-979D-75B50B6A0F5A}" type="slidenum">
              <a:rPr lang="en-US" altLang="en-US">
                <a:solidFill>
                  <a:srgbClr val="000000"/>
                </a:solidFill>
                <a:latin typeface="Calibri" pitchFamily="34" charset="0"/>
              </a:rPr>
              <a:pPr/>
              <a:t>11</a:t>
            </a:fld>
            <a:endParaRPr lang="en-US" alt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F8FF6-6FAE-45D6-B73F-9521630F773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1684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F8FF6-6FAE-45D6-B73F-9521630F773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1842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F8FF6-6FAE-45D6-B73F-9521630F773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3512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F8FF6-6FAE-45D6-B73F-9521630F773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8566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F8FF6-6FAE-45D6-B73F-9521630F773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0627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F8FF6-6FAE-45D6-B73F-9521630F773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087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F8FF6-6FAE-45D6-B73F-9521630F773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599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F8FF6-6FAE-45D6-B73F-9521630F773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8782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F8FF6-6FAE-45D6-B73F-9521630F773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4262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/>
          <p:cNvSpPr>
            <a:spLocks noGrp="1"/>
          </p:cNvSpPr>
          <p:nvPr>
            <p:ph type="body" sz="quarter" idx="11" hasCustomPrompt="1"/>
          </p:nvPr>
        </p:nvSpPr>
        <p:spPr>
          <a:xfrm>
            <a:off x="719999" y="3739533"/>
            <a:ext cx="4368467" cy="205934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200" b="0" i="0" u="none" kern="1200" baseline="0">
                <a:solidFill>
                  <a:schemeClr val="bg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 smtClean="0"/>
              <a:t>Name Surname</a:t>
            </a:r>
          </a:p>
        </p:txBody>
      </p:sp>
      <p:sp>
        <p:nvSpPr>
          <p:cNvPr id="9" name="Segnaposto testo 4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414000"/>
            <a:ext cx="7848267" cy="54933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3200" b="1" i="0" u="none" kern="1200" baseline="0">
                <a:solidFill>
                  <a:schemeClr val="bg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 smtClean="0"/>
              <a:t>Title of the presentation</a:t>
            </a:r>
            <a:endParaRPr lang="it-IT" dirty="0"/>
          </a:p>
        </p:txBody>
      </p:sp>
      <p:sp>
        <p:nvSpPr>
          <p:cNvPr id="10" name="Segnaposto testo 4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954000"/>
            <a:ext cx="7848267" cy="36493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ts val="2300"/>
              </a:lnSpc>
              <a:spcBef>
                <a:spcPts val="0"/>
              </a:spcBef>
              <a:buNone/>
              <a:defRPr sz="2000" b="0" i="0" u="none" kern="1200" baseline="0">
                <a:solidFill>
                  <a:schemeClr val="bg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 smtClean="0"/>
              <a:t>Subtitle of the presentation</a:t>
            </a:r>
            <a:endParaRPr lang="it-IT" dirty="0"/>
          </a:p>
        </p:txBody>
      </p:sp>
      <p:sp>
        <p:nvSpPr>
          <p:cNvPr id="6" name="Segnaposto testo 4"/>
          <p:cNvSpPr>
            <a:spLocks noGrp="1"/>
          </p:cNvSpPr>
          <p:nvPr>
            <p:ph type="body" sz="quarter" idx="16" hasCustomPrompt="1"/>
          </p:nvPr>
        </p:nvSpPr>
        <p:spPr>
          <a:xfrm>
            <a:off x="719999" y="3976598"/>
            <a:ext cx="4368467" cy="19746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i="0" u="none" kern="1200" baseline="0">
                <a:solidFill>
                  <a:schemeClr val="bg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 smtClean="0"/>
              <a:t>Job Title or Department</a:t>
            </a:r>
          </a:p>
        </p:txBody>
      </p:sp>
      <p:sp>
        <p:nvSpPr>
          <p:cNvPr id="7" name="Segnaposto testo 4"/>
          <p:cNvSpPr>
            <a:spLocks noGrp="1"/>
          </p:cNvSpPr>
          <p:nvPr>
            <p:ph type="body" sz="quarter" idx="17" hasCustomPrompt="1"/>
          </p:nvPr>
        </p:nvSpPr>
        <p:spPr>
          <a:xfrm>
            <a:off x="719999" y="5415932"/>
            <a:ext cx="4368467" cy="19746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i="0" u="none" kern="1200" baseline="0">
                <a:solidFill>
                  <a:schemeClr val="bg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 smtClean="0"/>
              <a:t>City, Nation</a:t>
            </a:r>
          </a:p>
        </p:txBody>
      </p:sp>
      <p:sp>
        <p:nvSpPr>
          <p:cNvPr id="8" name="Segnaposto testo 4"/>
          <p:cNvSpPr>
            <a:spLocks noGrp="1"/>
          </p:cNvSpPr>
          <p:nvPr>
            <p:ph type="body" sz="quarter" idx="18" hasCustomPrompt="1"/>
          </p:nvPr>
        </p:nvSpPr>
        <p:spPr>
          <a:xfrm>
            <a:off x="719999" y="5636065"/>
            <a:ext cx="4368467" cy="197467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ts val="1200"/>
              </a:lnSpc>
              <a:spcBef>
                <a:spcPts val="0"/>
              </a:spcBef>
              <a:buNone/>
              <a:defRPr sz="1000" b="0" i="0" u="none" kern="1200" baseline="0">
                <a:solidFill>
                  <a:schemeClr val="bg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 smtClean="0"/>
              <a:t>May 1st, 2014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 userDrawn="1"/>
        </p:nvSpPr>
        <p:spPr>
          <a:xfrm>
            <a:off x="720000" y="2806700"/>
            <a:ext cx="6036400" cy="9525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it-IT" sz="5400" b="1" i="0" baseline="0" dirty="0" smtClean="0">
                <a:solidFill>
                  <a:schemeClr val="bg2"/>
                </a:solidFill>
              </a:rPr>
              <a:t>Backup</a:t>
            </a:r>
            <a:endParaRPr lang="it-IT" sz="5400" b="1" i="0" baseline="0" dirty="0">
              <a:solidFill>
                <a:schemeClr val="bg2"/>
              </a:solidFill>
            </a:endParaRPr>
          </a:p>
        </p:txBody>
      </p:sp>
      <p:sp>
        <p:nvSpPr>
          <p:cNvPr id="3" name="Segnaposto testo 4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3766800"/>
            <a:ext cx="7848267" cy="364933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ts val="2300"/>
              </a:lnSpc>
              <a:spcBef>
                <a:spcPts val="0"/>
              </a:spcBef>
              <a:buNone/>
              <a:defRPr sz="2000" b="0" i="0" u="none" kern="1200" baseline="0">
                <a:solidFill>
                  <a:schemeClr val="bg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 smtClean="0"/>
              <a:t>Optional </a:t>
            </a:r>
            <a:r>
              <a:rPr lang="it-IT" dirty="0" err="1" smtClean="0"/>
              <a:t>subtitle</a:t>
            </a:r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 userDrawn="1"/>
        </p:nvSpPr>
        <p:spPr>
          <a:xfrm>
            <a:off x="540000" y="177800"/>
            <a:ext cx="6036400" cy="12446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it-IT" sz="3600" b="0" i="0" baseline="0" dirty="0" err="1" smtClean="0">
                <a:solidFill>
                  <a:schemeClr val="bg2"/>
                </a:solidFill>
              </a:rPr>
              <a:t>Index</a:t>
            </a:r>
            <a:endParaRPr lang="it-IT" sz="3600" b="0" i="0" baseline="0" dirty="0">
              <a:solidFill>
                <a:schemeClr val="bg2"/>
              </a:solidFill>
            </a:endParaRPr>
          </a:p>
        </p:txBody>
      </p:sp>
      <p:sp>
        <p:nvSpPr>
          <p:cNvPr id="3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8451450" y="6588000"/>
            <a:ext cx="320558" cy="19959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aseline="0">
                <a:solidFill>
                  <a:schemeClr val="accent2"/>
                </a:solidFill>
                <a:latin typeface="+mn-lt"/>
              </a:defRPr>
            </a:lvl1pPr>
          </a:lstStyle>
          <a:p>
            <a:fld id="{9648F461-6B1C-CA42-A063-2DCE900AB2CB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4" name="Segnaposto data 7"/>
          <p:cNvSpPr>
            <a:spLocks noGrp="1"/>
          </p:cNvSpPr>
          <p:nvPr>
            <p:ph type="dt" sz="half" idx="19"/>
          </p:nvPr>
        </p:nvSpPr>
        <p:spPr>
          <a:xfrm>
            <a:off x="6611393" y="6588000"/>
            <a:ext cx="1420768" cy="206531"/>
          </a:xfrm>
        </p:spPr>
        <p:txBody>
          <a:bodyPr/>
          <a:lstStyle/>
          <a:p>
            <a:r>
              <a:rPr lang="it-IT" smtClean="0"/>
              <a:t>October 1st, 2014</a:t>
            </a:r>
            <a:endParaRPr lang="it-IT" dirty="0"/>
          </a:p>
        </p:txBody>
      </p:sp>
      <p:sp>
        <p:nvSpPr>
          <p:cNvPr id="5" name="Segnaposto piè di pagina 13"/>
          <p:cNvSpPr>
            <a:spLocks noGrp="1"/>
          </p:cNvSpPr>
          <p:nvPr>
            <p:ph type="ftr" sz="quarter" idx="20"/>
          </p:nvPr>
        </p:nvSpPr>
        <p:spPr>
          <a:xfrm>
            <a:off x="540000" y="6588000"/>
            <a:ext cx="3777004" cy="234131"/>
          </a:xfrm>
        </p:spPr>
        <p:txBody>
          <a:bodyPr/>
          <a:lstStyle/>
          <a:p>
            <a:r>
              <a:rPr lang="it-IT" smtClean="0"/>
              <a:t>Title of the presentation</a:t>
            </a:r>
            <a:endParaRPr lang="it-IT"/>
          </a:p>
        </p:txBody>
      </p:sp>
      <p:sp>
        <p:nvSpPr>
          <p:cNvPr id="6" name="Segnaposto testo 4"/>
          <p:cNvSpPr>
            <a:spLocks noGrp="1"/>
          </p:cNvSpPr>
          <p:nvPr>
            <p:ph type="body" sz="quarter" idx="21" hasCustomPrompt="1"/>
          </p:nvPr>
        </p:nvSpPr>
        <p:spPr>
          <a:xfrm>
            <a:off x="540000" y="2031999"/>
            <a:ext cx="8223000" cy="4087999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198000" indent="-360000" algn="l">
              <a:lnSpc>
                <a:spcPts val="3200"/>
              </a:lnSpc>
              <a:spcBef>
                <a:spcPts val="0"/>
              </a:spcBef>
              <a:buClr>
                <a:schemeClr val="accent1"/>
              </a:buClr>
              <a:buSzPct val="130000"/>
              <a:buFont typeface="Lucida Grande"/>
              <a:buChar char="■"/>
              <a:defRPr sz="1800" b="0" i="0" u="none" kern="1200" baseline="0">
                <a:solidFill>
                  <a:schemeClr val="accent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 smtClean="0"/>
              <a:t>Title</a:t>
            </a:r>
          </a:p>
          <a:p>
            <a:pPr lvl="0"/>
            <a:r>
              <a:rPr lang="it-IT" dirty="0" smtClean="0"/>
              <a:t>Title</a:t>
            </a:r>
          </a:p>
          <a:p>
            <a:pPr lvl="0"/>
            <a:r>
              <a:rPr lang="it-IT" dirty="0" smtClean="0"/>
              <a:t>Title</a:t>
            </a:r>
          </a:p>
          <a:p>
            <a:pPr lvl="0"/>
            <a:r>
              <a:rPr lang="it-IT" dirty="0" smtClean="0"/>
              <a:t>Title</a:t>
            </a:r>
          </a:p>
          <a:p>
            <a:pPr lvl="0"/>
            <a:r>
              <a:rPr lang="it-IT" dirty="0" smtClean="0"/>
              <a:t>Title</a:t>
            </a:r>
          </a:p>
        </p:txBody>
      </p:sp>
      <p:cxnSp>
        <p:nvCxnSpPr>
          <p:cNvPr id="7" name="Connettore 1 6"/>
          <p:cNvCxnSpPr/>
          <p:nvPr userDrawn="1"/>
        </p:nvCxnSpPr>
        <p:spPr>
          <a:xfrm>
            <a:off x="516467" y="759621"/>
            <a:ext cx="8640000" cy="0"/>
          </a:xfrm>
          <a:prstGeom prst="line">
            <a:avLst/>
          </a:prstGeom>
          <a:ln w="1270" cmpd="sng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4"/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205400"/>
            <a:ext cx="6055533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u="none" kern="1200" baseline="0">
                <a:solidFill>
                  <a:schemeClr val="accent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 err="1" smtClean="0"/>
              <a:t>Index</a:t>
            </a:r>
            <a:endParaRPr lang="it-IT" dirty="0" smtClean="0"/>
          </a:p>
        </p:txBody>
      </p:sp>
      <p:sp>
        <p:nvSpPr>
          <p:cNvPr id="10" name="Segnaposto testo 4"/>
          <p:cNvSpPr>
            <a:spLocks noGrp="1"/>
          </p:cNvSpPr>
          <p:nvPr>
            <p:ph type="body" sz="quarter" idx="18" hasCustomPrompt="1"/>
          </p:nvPr>
        </p:nvSpPr>
        <p:spPr>
          <a:xfrm>
            <a:off x="4860000" y="1259999"/>
            <a:ext cx="3708000" cy="4860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198000" indent="-180000" algn="l">
              <a:lnSpc>
                <a:spcPts val="2200"/>
              </a:lnSpc>
              <a:spcBef>
                <a:spcPts val="0"/>
              </a:spcBef>
              <a:buFont typeface="Wingdings" charset="2"/>
              <a:buChar char="§"/>
              <a:defRPr sz="1400" b="0" i="0" u="none" kern="1200" baseline="0">
                <a:solidFill>
                  <a:schemeClr val="accent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 smtClean="0"/>
              <a:t>Title</a:t>
            </a:r>
          </a:p>
          <a:p>
            <a:pPr lvl="0"/>
            <a:r>
              <a:rPr lang="it-IT" dirty="0" smtClean="0"/>
              <a:t>Title</a:t>
            </a:r>
          </a:p>
          <a:p>
            <a:pPr lvl="0"/>
            <a:r>
              <a:rPr lang="it-IT" dirty="0" smtClean="0"/>
              <a:t>Title</a:t>
            </a:r>
          </a:p>
          <a:p>
            <a:pPr lvl="0"/>
            <a:r>
              <a:rPr lang="it-IT" dirty="0" smtClean="0"/>
              <a:t>Title</a:t>
            </a:r>
          </a:p>
          <a:p>
            <a:pPr lvl="0"/>
            <a:r>
              <a:rPr lang="it-IT" dirty="0" smtClean="0"/>
              <a:t>Title</a:t>
            </a:r>
          </a:p>
        </p:txBody>
      </p:sp>
      <p:sp>
        <p:nvSpPr>
          <p:cNvPr id="12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8451450" y="6588000"/>
            <a:ext cx="320558" cy="19959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aseline="0">
                <a:solidFill>
                  <a:schemeClr val="accent2"/>
                </a:solidFill>
                <a:latin typeface="+mn-lt"/>
              </a:defRPr>
            </a:lvl1pPr>
          </a:lstStyle>
          <a:p>
            <a:fld id="{9648F461-6B1C-CA42-A063-2DCE900AB2CB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it-IT" smtClean="0"/>
              <a:t>October 1st, 2014</a:t>
            </a:r>
            <a:endParaRPr lang="it-IT" dirty="0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it-IT" smtClean="0"/>
              <a:t>Title of the presentation</a:t>
            </a:r>
            <a:endParaRPr lang="it-IT"/>
          </a:p>
        </p:txBody>
      </p:sp>
      <p:sp>
        <p:nvSpPr>
          <p:cNvPr id="13" name="Segnaposto testo 4"/>
          <p:cNvSpPr>
            <a:spLocks noGrp="1"/>
          </p:cNvSpPr>
          <p:nvPr>
            <p:ph type="body" sz="quarter" idx="21" hasCustomPrompt="1"/>
          </p:nvPr>
        </p:nvSpPr>
        <p:spPr>
          <a:xfrm>
            <a:off x="540000" y="1259999"/>
            <a:ext cx="3708000" cy="4860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198000" indent="-180000" algn="l">
              <a:lnSpc>
                <a:spcPts val="2200"/>
              </a:lnSpc>
              <a:spcBef>
                <a:spcPts val="0"/>
              </a:spcBef>
              <a:buFont typeface="Wingdings" charset="2"/>
              <a:buChar char="§"/>
              <a:defRPr sz="1400" b="0" i="0" u="none" kern="1200" baseline="0">
                <a:solidFill>
                  <a:schemeClr val="accent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 smtClean="0"/>
              <a:t>Title</a:t>
            </a:r>
          </a:p>
          <a:p>
            <a:pPr lvl="0"/>
            <a:r>
              <a:rPr lang="it-IT" dirty="0" smtClean="0"/>
              <a:t>Title</a:t>
            </a:r>
          </a:p>
          <a:p>
            <a:pPr lvl="0"/>
            <a:r>
              <a:rPr lang="it-IT" dirty="0" smtClean="0"/>
              <a:t>Title</a:t>
            </a:r>
          </a:p>
          <a:p>
            <a:pPr lvl="0"/>
            <a:r>
              <a:rPr lang="it-IT" dirty="0" smtClean="0"/>
              <a:t>Title</a:t>
            </a:r>
          </a:p>
          <a:p>
            <a:pPr lvl="0"/>
            <a:r>
              <a:rPr lang="it-IT" dirty="0" smtClean="0"/>
              <a:t>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4"/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1260000"/>
            <a:ext cx="3708000" cy="4860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1400" b="0" i="0" u="none" kern="1200" baseline="0">
                <a:solidFill>
                  <a:schemeClr val="accent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 smtClean="0"/>
              <a:t>Text lorem ipsum</a:t>
            </a:r>
          </a:p>
        </p:txBody>
      </p:sp>
      <p:sp>
        <p:nvSpPr>
          <p:cNvPr id="9" name="Segnaposto testo 4"/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205400"/>
            <a:ext cx="6055533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u="none" kern="1200" baseline="0">
                <a:solidFill>
                  <a:schemeClr val="accent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 smtClean="0"/>
              <a:t>Title here</a:t>
            </a:r>
          </a:p>
        </p:txBody>
      </p:sp>
      <p:sp>
        <p:nvSpPr>
          <p:cNvPr id="10" name="Segnaposto testo 4"/>
          <p:cNvSpPr>
            <a:spLocks noGrp="1"/>
          </p:cNvSpPr>
          <p:nvPr>
            <p:ph type="body" sz="quarter" idx="18" hasCustomPrompt="1"/>
          </p:nvPr>
        </p:nvSpPr>
        <p:spPr>
          <a:xfrm>
            <a:off x="4860000" y="1259999"/>
            <a:ext cx="3708000" cy="4860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198000" indent="-180000" algn="l">
              <a:lnSpc>
                <a:spcPts val="2200"/>
              </a:lnSpc>
              <a:spcBef>
                <a:spcPts val="0"/>
              </a:spcBef>
              <a:buFont typeface="Arial"/>
              <a:buChar char="•"/>
              <a:defRPr sz="1400" b="0" i="0" u="none" kern="1200" baseline="0">
                <a:solidFill>
                  <a:schemeClr val="accent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 smtClean="0"/>
              <a:t>Bullet text</a:t>
            </a:r>
          </a:p>
        </p:txBody>
      </p:sp>
      <p:sp>
        <p:nvSpPr>
          <p:cNvPr id="12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8451450" y="6588000"/>
            <a:ext cx="320558" cy="19959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aseline="0">
                <a:solidFill>
                  <a:schemeClr val="accent2"/>
                </a:solidFill>
                <a:latin typeface="+mn-lt"/>
              </a:defRPr>
            </a:lvl1pPr>
          </a:lstStyle>
          <a:p>
            <a:fld id="{9648F461-6B1C-CA42-A063-2DCE900AB2CB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it-IT" smtClean="0"/>
              <a:t>October 1st, 2014</a:t>
            </a:r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it-IT" smtClean="0"/>
              <a:t>Title of the presentation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_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4"/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205400"/>
            <a:ext cx="6055533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u="none" kern="1200" baseline="0">
                <a:solidFill>
                  <a:schemeClr val="accent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 smtClean="0"/>
              <a:t>Title here</a:t>
            </a:r>
          </a:p>
        </p:txBody>
      </p:sp>
      <p:sp>
        <p:nvSpPr>
          <p:cNvPr id="12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8451450" y="6588000"/>
            <a:ext cx="320558" cy="19959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aseline="0">
                <a:solidFill>
                  <a:schemeClr val="accent2"/>
                </a:solidFill>
                <a:latin typeface="+mn-lt"/>
              </a:defRPr>
            </a:lvl1pPr>
          </a:lstStyle>
          <a:p>
            <a:fld id="{9648F461-6B1C-CA42-A063-2DCE900AB2CB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it-IT" smtClean="0"/>
              <a:t>October 1st, 2014</a:t>
            </a:r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it-IT" smtClean="0"/>
              <a:t>Title of the presentation</a:t>
            </a:r>
            <a:endParaRPr lang="it-IT"/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21" hasCustomPrompt="1"/>
          </p:nvPr>
        </p:nvSpPr>
        <p:spPr>
          <a:xfrm>
            <a:off x="540000" y="1260000"/>
            <a:ext cx="8045200" cy="4924900"/>
          </a:xfrm>
          <a:prstGeom prst="rect">
            <a:avLst/>
          </a:prstGeom>
        </p:spPr>
        <p:txBody>
          <a:bodyPr vert="horz" lIns="0" tIns="0" rIns="0" bIns="0"/>
          <a:lstStyle>
            <a:lvl1pPr marL="284400" indent="-284400">
              <a:spcBef>
                <a:spcPts val="432"/>
              </a:spcBef>
              <a:buSzPct val="120000"/>
              <a:buFont typeface="Wingdings" charset="2"/>
              <a:buChar char="§"/>
              <a:defRPr sz="1800">
                <a:solidFill>
                  <a:schemeClr val="accent2"/>
                </a:solidFill>
              </a:defRPr>
            </a:lvl1pPr>
            <a:lvl2pPr>
              <a:spcBef>
                <a:spcPts val="384"/>
              </a:spcBef>
              <a:buSzPct val="100000"/>
              <a:buFont typeface="Arial"/>
              <a:buChar char="●"/>
              <a:defRPr sz="1600" baseline="0">
                <a:solidFill>
                  <a:schemeClr val="accent2"/>
                </a:solidFill>
              </a:defRPr>
            </a:lvl2pPr>
            <a:lvl3pPr marL="1198800" indent="-284400">
              <a:spcBef>
                <a:spcPts val="336"/>
              </a:spcBef>
              <a:buSzPct val="70000"/>
              <a:buFont typeface="Lucida Grande"/>
              <a:buChar char="▲"/>
              <a:defRPr sz="1400">
                <a:solidFill>
                  <a:schemeClr val="accent2"/>
                </a:solidFill>
              </a:defRPr>
            </a:lvl3pPr>
            <a:lvl4pPr marL="1544400" indent="-252000">
              <a:spcBef>
                <a:spcPts val="288"/>
              </a:spcBef>
              <a:buSzPct val="110000"/>
              <a:buFont typeface="Arial Bold Italic"/>
              <a:buChar char="□"/>
              <a:defRPr sz="1200" baseline="0">
                <a:solidFill>
                  <a:schemeClr val="accent2"/>
                </a:solidFill>
              </a:defRPr>
            </a:lvl4pPr>
            <a:lvl5pPr marL="2001600" indent="-252000">
              <a:spcBef>
                <a:spcPts val="600"/>
              </a:spcBef>
              <a:buSzPct val="130000"/>
              <a:buFont typeface="Arial"/>
              <a:buChar char="○"/>
              <a:defRPr sz="1200" baseline="0">
                <a:solidFill>
                  <a:schemeClr val="accent2"/>
                </a:solidFill>
              </a:defRPr>
            </a:lvl5pPr>
          </a:lstStyle>
          <a:p>
            <a:pPr lvl="0"/>
            <a:r>
              <a:rPr lang="it-IT" dirty="0" smtClean="0"/>
              <a:t>First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1"/>
            <a:r>
              <a:rPr lang="it-IT" dirty="0" err="1" smtClean="0"/>
              <a:t>Second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err="1" smtClean="0"/>
              <a:t>Third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4"/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5692300"/>
            <a:ext cx="3708000" cy="6196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700" b="0" i="0" u="none" kern="1200" baseline="0">
                <a:solidFill>
                  <a:schemeClr val="accent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 smtClean="0"/>
              <a:t>Note</a:t>
            </a:r>
          </a:p>
          <a:p>
            <a:pPr lvl="0"/>
            <a:r>
              <a:rPr lang="it-IT" dirty="0" smtClean="0"/>
              <a:t>(1) Include expense incurred in relation to sale of receivables, committed lines fees, hedges</a:t>
            </a:r>
          </a:p>
          <a:p>
            <a:pPr lvl="0"/>
            <a:r>
              <a:rPr lang="it-IT" dirty="0" smtClean="0"/>
              <a:t>(2) Net of charges on sales of receivables intersegment and floor plan fees</a:t>
            </a:r>
          </a:p>
          <a:p>
            <a:pPr lvl="0"/>
            <a:r>
              <a:rPr lang="it-IT" dirty="0" smtClean="0"/>
              <a:t>(3) Excluding derivatives fair values</a:t>
            </a:r>
          </a:p>
        </p:txBody>
      </p:sp>
      <p:sp>
        <p:nvSpPr>
          <p:cNvPr id="9" name="Segnaposto testo 4"/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205400"/>
            <a:ext cx="6055533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u="none" kern="1200" baseline="0">
                <a:solidFill>
                  <a:schemeClr val="accent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 smtClean="0"/>
              <a:t>Title here</a:t>
            </a:r>
            <a:endParaRPr lang="it-IT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540000" y="6588000"/>
            <a:ext cx="3777004" cy="234131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it-IT" smtClean="0"/>
              <a:t>Title of the presentation</a:t>
            </a:r>
            <a:endParaRPr lang="it-IT"/>
          </a:p>
        </p:txBody>
      </p:sp>
      <p:sp>
        <p:nvSpPr>
          <p:cNvPr id="8" name="Segnaposto testo 4"/>
          <p:cNvSpPr>
            <a:spLocks noGrp="1"/>
          </p:cNvSpPr>
          <p:nvPr>
            <p:ph type="body" sz="quarter" idx="19" hasCustomPrompt="1"/>
          </p:nvPr>
        </p:nvSpPr>
        <p:spPr>
          <a:xfrm>
            <a:off x="4858000" y="5692300"/>
            <a:ext cx="3708000" cy="6196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ts val="1000"/>
              </a:lnSpc>
              <a:spcBef>
                <a:spcPts val="0"/>
              </a:spcBef>
              <a:buNone/>
              <a:defRPr sz="700" b="0" i="0" u="none" kern="1200" baseline="0">
                <a:solidFill>
                  <a:schemeClr val="accent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 smtClean="0"/>
              <a:t>(4) Include FX gain/losses, interest cost capitalized (IAS23), bank fees and other financial charges Numbers may not add due to rounding</a:t>
            </a:r>
          </a:p>
        </p:txBody>
      </p:sp>
      <p:sp>
        <p:nvSpPr>
          <p:cNvPr id="14" name="Segnaposto tabella 13"/>
          <p:cNvSpPr>
            <a:spLocks noGrp="1"/>
          </p:cNvSpPr>
          <p:nvPr>
            <p:ph type="tbl" sz="quarter" idx="21" hasCustomPrompt="1"/>
          </p:nvPr>
        </p:nvSpPr>
        <p:spPr>
          <a:xfrm>
            <a:off x="512763" y="1080000"/>
            <a:ext cx="3995737" cy="4389437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180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it-IT"/>
              <a:t>Click on the icon to insert a table</a:t>
            </a:r>
          </a:p>
        </p:txBody>
      </p:sp>
      <p:sp>
        <p:nvSpPr>
          <p:cNvPr id="15" name="Segnaposto tabella 13"/>
          <p:cNvSpPr>
            <a:spLocks noGrp="1"/>
          </p:cNvSpPr>
          <p:nvPr>
            <p:ph type="tbl" sz="quarter" idx="22" hasCustomPrompt="1"/>
          </p:nvPr>
        </p:nvSpPr>
        <p:spPr>
          <a:xfrm>
            <a:off x="4564063" y="1080000"/>
            <a:ext cx="3995737" cy="4389437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180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it-IT"/>
              <a:t>Click on the icon to insert a table</a:t>
            </a:r>
          </a:p>
        </p:txBody>
      </p:sp>
      <p:sp>
        <p:nvSpPr>
          <p:cNvPr id="10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8451450" y="6588000"/>
            <a:ext cx="320558" cy="19959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aseline="0">
                <a:solidFill>
                  <a:schemeClr val="accent2"/>
                </a:solidFill>
                <a:latin typeface="+mn-lt"/>
              </a:defRPr>
            </a:lvl1pPr>
          </a:lstStyle>
          <a:p>
            <a:fld id="{9648F461-6B1C-CA42-A063-2DCE900AB2CB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16" name="Segnaposto data 8"/>
          <p:cNvSpPr>
            <a:spLocks noGrp="1"/>
          </p:cNvSpPr>
          <p:nvPr>
            <p:ph type="dt" sz="half" idx="2"/>
          </p:nvPr>
        </p:nvSpPr>
        <p:spPr>
          <a:xfrm>
            <a:off x="6611393" y="6588000"/>
            <a:ext cx="1420768" cy="20653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it-IT" smtClean="0"/>
              <a:t>October 1st, 2014</a:t>
            </a:r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4"/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205400"/>
            <a:ext cx="6055533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u="none" kern="1200" baseline="0">
                <a:solidFill>
                  <a:schemeClr val="accent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 smtClean="0"/>
              <a:t>Title here</a:t>
            </a:r>
            <a:endParaRPr lang="it-IT" dirty="0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540000" y="6588000"/>
            <a:ext cx="3777004" cy="234131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it-IT" smtClean="0"/>
              <a:t>Title of the presentation</a:t>
            </a:r>
            <a:endParaRPr lang="it-IT"/>
          </a:p>
        </p:txBody>
      </p:sp>
      <p:sp>
        <p:nvSpPr>
          <p:cNvPr id="10" name="Segnaposto testo 4"/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1259999"/>
            <a:ext cx="3549400" cy="486000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198000" indent="-180000" algn="l">
              <a:lnSpc>
                <a:spcPts val="17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300" b="1" i="0" u="none" kern="1200" baseline="0">
                <a:solidFill>
                  <a:schemeClr val="accent3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 smtClean="0"/>
              <a:t>Bullet text here</a:t>
            </a:r>
          </a:p>
        </p:txBody>
      </p:sp>
      <p:sp>
        <p:nvSpPr>
          <p:cNvPr id="16" name="Segnaposto testo 4"/>
          <p:cNvSpPr>
            <a:spLocks noGrp="1"/>
          </p:cNvSpPr>
          <p:nvPr>
            <p:ph type="body" sz="quarter" idx="19" hasCustomPrompt="1"/>
          </p:nvPr>
        </p:nvSpPr>
        <p:spPr>
          <a:xfrm>
            <a:off x="540000" y="738800"/>
            <a:ext cx="6055533" cy="322075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400" b="0" i="0" u="none" kern="1200" baseline="0">
                <a:solidFill>
                  <a:schemeClr val="accent2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lvl="0"/>
            <a:r>
              <a:rPr lang="it-IT" dirty="0" smtClean="0"/>
              <a:t>Subtitle here</a:t>
            </a:r>
            <a:endParaRPr lang="it-IT" dirty="0"/>
          </a:p>
        </p:txBody>
      </p:sp>
      <p:sp>
        <p:nvSpPr>
          <p:cNvPr id="17" name="Segnaposto grafico 7"/>
          <p:cNvSpPr>
            <a:spLocks noGrp="1"/>
          </p:cNvSpPr>
          <p:nvPr>
            <p:ph type="chart" sz="quarter" idx="16" hasCustomPrompt="1"/>
          </p:nvPr>
        </p:nvSpPr>
        <p:spPr>
          <a:xfrm>
            <a:off x="4292598" y="1256248"/>
            <a:ext cx="4428070" cy="4865151"/>
          </a:xfrm>
          <a:prstGeom prst="rect">
            <a:avLst/>
          </a:prstGeom>
        </p:spPr>
        <p:txBody>
          <a:bodyPr vert="horz"/>
          <a:lstStyle>
            <a:lvl1pPr>
              <a:buFontTx/>
              <a:buNone/>
              <a:defRPr sz="180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it-IT"/>
              <a:t>click on the icon to insert a graph</a:t>
            </a:r>
          </a:p>
        </p:txBody>
      </p:sp>
      <p:sp>
        <p:nvSpPr>
          <p:cNvPr id="14" name="Segnaposto numero diapositiva 6"/>
          <p:cNvSpPr>
            <a:spLocks noGrp="1"/>
          </p:cNvSpPr>
          <p:nvPr>
            <p:ph type="sldNum" sz="quarter" idx="4"/>
          </p:nvPr>
        </p:nvSpPr>
        <p:spPr>
          <a:xfrm>
            <a:off x="8451450" y="6588000"/>
            <a:ext cx="320558" cy="19959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aseline="0">
                <a:solidFill>
                  <a:schemeClr val="accent2"/>
                </a:solidFill>
                <a:latin typeface="+mn-lt"/>
              </a:defRPr>
            </a:lvl1pPr>
          </a:lstStyle>
          <a:p>
            <a:fld id="{9648F461-6B1C-CA42-A063-2DCE900AB2CB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15" name="Segnaposto data 8"/>
          <p:cNvSpPr>
            <a:spLocks noGrp="1"/>
          </p:cNvSpPr>
          <p:nvPr>
            <p:ph type="dt" sz="half" idx="2"/>
          </p:nvPr>
        </p:nvSpPr>
        <p:spPr>
          <a:xfrm>
            <a:off x="6611393" y="6588000"/>
            <a:ext cx="1420768" cy="20653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it-IT" smtClean="0"/>
              <a:t>October 1st, 2014</a:t>
            </a:r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1 7"/>
          <p:cNvCxnSpPr/>
          <p:nvPr userDrawn="1"/>
        </p:nvCxnSpPr>
        <p:spPr>
          <a:xfrm>
            <a:off x="516467" y="658021"/>
            <a:ext cx="8640000" cy="0"/>
          </a:xfrm>
          <a:prstGeom prst="line">
            <a:avLst/>
          </a:prstGeom>
          <a:ln w="127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egnaposto testo 4"/>
          <p:cNvSpPr>
            <a:spLocks noGrp="1"/>
          </p:cNvSpPr>
          <p:nvPr>
            <p:ph type="body" sz="quarter" idx="14" hasCustomPrompt="1"/>
          </p:nvPr>
        </p:nvSpPr>
        <p:spPr>
          <a:xfrm>
            <a:off x="540000" y="205400"/>
            <a:ext cx="6055533" cy="32207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>
              <a:lnSpc>
                <a:spcPts val="2200"/>
              </a:lnSpc>
              <a:spcBef>
                <a:spcPts val="0"/>
              </a:spcBef>
              <a:buNone/>
              <a:defRPr sz="2200" b="1" i="0" u="none" kern="1200" baseline="0">
                <a:solidFill>
                  <a:schemeClr val="accent1"/>
                </a:solidFill>
                <a:uFill>
                  <a:solidFill>
                    <a:srgbClr val="291C1D"/>
                  </a:solidFill>
                </a:uFill>
                <a:latin typeface="+mn-lt"/>
                <a:ea typeface="Adobe 仿宋 Std R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6784C1"/>
                </a:solidFill>
                <a:effectLst/>
                <a:uLnTx/>
                <a:uFill>
                  <a:solidFill>
                    <a:srgbClr val="291C1D"/>
                  </a:solidFill>
                </a:uFill>
                <a:latin typeface="Arial"/>
              </a:rPr>
              <a:t>Index</a:t>
            </a:r>
            <a:endParaRPr kumimoji="0" lang="it-IT" sz="2200" b="1" i="0" u="none" strike="noStrike" kern="1200" cap="none" spc="0" normalizeH="0" baseline="0" noProof="0" dirty="0">
              <a:ln>
                <a:noFill/>
              </a:ln>
              <a:solidFill>
                <a:srgbClr val="6784C1"/>
              </a:solidFill>
              <a:effectLst/>
              <a:uLnTx/>
              <a:uFill>
                <a:solidFill>
                  <a:srgbClr val="291C1D"/>
                </a:solidFill>
              </a:uFill>
              <a:latin typeface="Arial"/>
            </a:endParaRPr>
          </a:p>
        </p:txBody>
      </p:sp>
      <p:sp>
        <p:nvSpPr>
          <p:cNvPr id="12" name="Segnaposto testo 12"/>
          <p:cNvSpPr>
            <a:spLocks noGrp="1"/>
          </p:cNvSpPr>
          <p:nvPr>
            <p:ph type="body" sz="quarter" idx="21" hasCustomPrompt="1"/>
          </p:nvPr>
        </p:nvSpPr>
        <p:spPr>
          <a:xfrm>
            <a:off x="540000" y="1260000"/>
            <a:ext cx="8045200" cy="4924900"/>
          </a:xfrm>
          <a:prstGeom prst="rect">
            <a:avLst/>
          </a:prstGeom>
        </p:spPr>
        <p:txBody>
          <a:bodyPr vert="horz" lIns="0" tIns="0" rIns="0" bIns="0"/>
          <a:lstStyle>
            <a:lvl1pPr marL="284400" indent="-284400">
              <a:spcBef>
                <a:spcPts val="432"/>
              </a:spcBef>
              <a:buSzPct val="120000"/>
              <a:buFont typeface="Wingdings" charset="2"/>
              <a:buChar char="§"/>
              <a:defRPr sz="1800">
                <a:solidFill>
                  <a:schemeClr val="accent2"/>
                </a:solidFill>
              </a:defRPr>
            </a:lvl1pPr>
            <a:lvl2pPr>
              <a:spcBef>
                <a:spcPts val="384"/>
              </a:spcBef>
              <a:buSzPct val="100000"/>
              <a:buFont typeface="Arial"/>
              <a:buChar char="●"/>
              <a:defRPr sz="1600" baseline="0">
                <a:solidFill>
                  <a:schemeClr val="accent2"/>
                </a:solidFill>
              </a:defRPr>
            </a:lvl2pPr>
            <a:lvl3pPr marL="1198800" indent="-284400">
              <a:spcBef>
                <a:spcPts val="336"/>
              </a:spcBef>
              <a:buSzPct val="70000"/>
              <a:buFont typeface="Lucida Grande"/>
              <a:buChar char="▲"/>
              <a:defRPr sz="1400">
                <a:solidFill>
                  <a:schemeClr val="accent2"/>
                </a:solidFill>
              </a:defRPr>
            </a:lvl3pPr>
            <a:lvl4pPr marL="1544400" indent="-252000">
              <a:spcBef>
                <a:spcPts val="288"/>
              </a:spcBef>
              <a:buSzPct val="110000"/>
              <a:buFont typeface="Arial Bold Italic"/>
              <a:buChar char="□"/>
              <a:defRPr sz="1200" baseline="0">
                <a:solidFill>
                  <a:schemeClr val="accent2"/>
                </a:solidFill>
              </a:defRPr>
            </a:lvl4pPr>
            <a:lvl5pPr marL="2001600" indent="-252000">
              <a:spcBef>
                <a:spcPts val="600"/>
              </a:spcBef>
              <a:buSzPct val="130000"/>
              <a:buFont typeface="Arial"/>
              <a:buChar char="○"/>
              <a:defRPr sz="1200" baseline="0">
                <a:solidFill>
                  <a:schemeClr val="accent2"/>
                </a:solidFill>
              </a:defRPr>
            </a:lvl5pPr>
          </a:lstStyle>
          <a:p>
            <a:pPr marL="284400" marR="0" lvl="0" indent="-284400" defTabSz="914400" eaLnBrk="1" fontAlgn="auto" latinLnBrk="0" hangingPunct="1">
              <a:lnSpc>
                <a:spcPct val="100000"/>
              </a:lnSpc>
              <a:spcBef>
                <a:spcPts val="432"/>
              </a:spcBef>
              <a:spcAft>
                <a:spcPts val="0"/>
              </a:spcAft>
              <a:buClrTx/>
              <a:buSzPct val="120000"/>
              <a:buFont typeface="Wingdings" charset="2"/>
              <a:buChar char="§"/>
              <a:tabLst/>
              <a:defRPr/>
            </a:pPr>
            <a:r>
              <a:rPr kumimoji="0" lang="it-IT" sz="1800" b="0" i="0" u="none" strike="noStrike" kern="0" cap="none" spc="0" normalizeH="0" baseline="0" noProof="0" dirty="0">
                <a:ln>
                  <a:noFill/>
                </a:ln>
                <a:solidFill>
                  <a:srgbClr val="898C8A"/>
                </a:solidFill>
                <a:effectLst/>
                <a:uLnTx/>
                <a:uFillTx/>
              </a:rPr>
              <a:t>First </a:t>
            </a:r>
            <a:r>
              <a:rPr kumimoji="0" lang="it-IT" sz="1800" b="0" i="0" u="none" strike="noStrike" kern="0" cap="none" spc="0" normalizeH="0" baseline="0" noProof="0" dirty="0" err="1">
                <a:ln>
                  <a:noFill/>
                </a:ln>
                <a:solidFill>
                  <a:srgbClr val="898C8A"/>
                </a:solidFill>
                <a:effectLst/>
                <a:uLnTx/>
                <a:uFillTx/>
              </a:rPr>
              <a:t>level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898C8A"/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384"/>
              </a:spcBef>
              <a:spcAft>
                <a:spcPts val="0"/>
              </a:spcAft>
              <a:buClrTx/>
              <a:buSzPct val="100000"/>
              <a:buFont typeface="Arial"/>
              <a:buChar char="●"/>
              <a:tabLst/>
              <a:defRPr/>
            </a:pPr>
            <a:r>
              <a:rPr kumimoji="0" lang="it-IT" sz="1600" b="0" i="0" u="none" strike="noStrike" kern="0" cap="none" spc="0" normalizeH="0" baseline="0" noProof="0" dirty="0" err="1">
                <a:ln>
                  <a:noFill/>
                </a:ln>
                <a:solidFill>
                  <a:srgbClr val="898C8A"/>
                </a:solidFill>
                <a:effectLst/>
                <a:uLnTx/>
                <a:uFillTx/>
              </a:rPr>
              <a:t>Second</a:t>
            </a: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898C8A"/>
                </a:solidFill>
                <a:effectLst/>
                <a:uLnTx/>
                <a:uFillTx/>
              </a:rPr>
              <a:t> </a:t>
            </a:r>
            <a:r>
              <a:rPr kumimoji="0" lang="it-IT" sz="1600" b="0" i="0" u="none" strike="noStrike" kern="0" cap="none" spc="0" normalizeH="0" baseline="0" noProof="0" dirty="0" err="1">
                <a:ln>
                  <a:noFill/>
                </a:ln>
                <a:solidFill>
                  <a:srgbClr val="898C8A"/>
                </a:solidFill>
                <a:effectLst/>
                <a:uLnTx/>
                <a:uFillTx/>
              </a:rPr>
              <a:t>level</a:t>
            </a:r>
            <a:endParaRPr kumimoji="0" lang="it-IT" sz="1600" b="0" i="0" u="none" strike="noStrike" kern="0" cap="none" spc="0" normalizeH="0" baseline="0" noProof="0" dirty="0">
              <a:ln>
                <a:noFill/>
              </a:ln>
              <a:solidFill>
                <a:srgbClr val="898C8A"/>
              </a:solidFill>
              <a:effectLst/>
              <a:uLnTx/>
              <a:uFillTx/>
            </a:endParaRPr>
          </a:p>
          <a:p>
            <a:pPr marL="1198800" marR="0" lvl="2" indent="-284400" defTabSz="914400" eaLnBrk="1" fontAlgn="auto" latinLnBrk="0" hangingPunct="1">
              <a:lnSpc>
                <a:spcPct val="100000"/>
              </a:lnSpc>
              <a:spcBef>
                <a:spcPts val="336"/>
              </a:spcBef>
              <a:spcAft>
                <a:spcPts val="0"/>
              </a:spcAft>
              <a:buClrTx/>
              <a:buSzPct val="70000"/>
              <a:buFont typeface="Lucida Grande"/>
              <a:buChar char="▲"/>
              <a:tabLst/>
              <a:defRPr/>
            </a:pPr>
            <a:r>
              <a:rPr kumimoji="0" lang="it-IT" sz="1400" b="0" i="0" u="none" strike="noStrike" kern="0" cap="none" spc="0" normalizeH="0" baseline="0" noProof="0" dirty="0" err="1">
                <a:ln>
                  <a:noFill/>
                </a:ln>
                <a:solidFill>
                  <a:srgbClr val="898C8A"/>
                </a:solidFill>
                <a:effectLst/>
                <a:uLnTx/>
                <a:uFillTx/>
              </a:rPr>
              <a:t>Third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898C8A"/>
                </a:solidFill>
                <a:effectLst/>
                <a:uLnTx/>
                <a:uFillTx/>
              </a:rPr>
              <a:t> </a:t>
            </a:r>
            <a:r>
              <a:rPr kumimoji="0" lang="it-IT" sz="1400" b="0" i="0" u="none" strike="noStrike" kern="0" cap="none" spc="0" normalizeH="0" baseline="0" noProof="0" dirty="0" err="1">
                <a:ln>
                  <a:noFill/>
                </a:ln>
                <a:solidFill>
                  <a:srgbClr val="898C8A"/>
                </a:solidFill>
                <a:effectLst/>
                <a:uLnTx/>
                <a:uFillTx/>
              </a:rPr>
              <a:t>level</a:t>
            </a: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898C8A"/>
              </a:solidFill>
              <a:effectLst/>
              <a:uLnTx/>
              <a:uFillTx/>
            </a:endParaRPr>
          </a:p>
          <a:p>
            <a:pPr marL="1544400" marR="0" lvl="3" indent="-252000" defTabSz="91440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Pct val="110000"/>
              <a:buFont typeface="Arial Bold Italic"/>
              <a:buChar char="□"/>
              <a:tabLst/>
              <a:defRPr/>
            </a:pPr>
            <a:r>
              <a:rPr kumimoji="0" lang="it-IT" sz="1200" b="0" i="0" u="none" strike="noStrike" kern="0" cap="none" spc="0" normalizeH="0" baseline="0" noProof="0" dirty="0" err="1">
                <a:ln>
                  <a:noFill/>
                </a:ln>
                <a:solidFill>
                  <a:srgbClr val="898C8A"/>
                </a:solidFill>
                <a:effectLst/>
                <a:uLnTx/>
                <a:uFillTx/>
              </a:rPr>
              <a:t>Fourth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898C8A"/>
                </a:solidFill>
                <a:effectLst/>
                <a:uLnTx/>
                <a:uFillTx/>
              </a:rPr>
              <a:t> </a:t>
            </a:r>
            <a:r>
              <a:rPr kumimoji="0" lang="it-IT" sz="1200" b="0" i="0" u="none" strike="noStrike" kern="0" cap="none" spc="0" normalizeH="0" baseline="0" noProof="0" dirty="0" err="1">
                <a:ln>
                  <a:noFill/>
                </a:ln>
                <a:solidFill>
                  <a:srgbClr val="898C8A"/>
                </a:solidFill>
                <a:effectLst/>
                <a:uLnTx/>
                <a:uFillTx/>
              </a:rPr>
              <a:t>level</a:t>
            </a:r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rgbClr val="898C8A"/>
              </a:solidFill>
              <a:effectLst/>
              <a:uLnTx/>
              <a:uFillTx/>
            </a:endParaRPr>
          </a:p>
          <a:p>
            <a:pPr marL="2001600" marR="0" lvl="4" indent="-2520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30000"/>
              <a:buFont typeface="Arial"/>
              <a:buChar char="○"/>
              <a:tabLst/>
              <a:defRPr/>
            </a:pPr>
            <a:r>
              <a:rPr kumimoji="0" lang="it-IT" sz="1200" b="0" i="0" u="none" strike="noStrike" kern="0" cap="none" spc="0" normalizeH="0" baseline="0" noProof="0" dirty="0" err="1">
                <a:ln>
                  <a:noFill/>
                </a:ln>
                <a:solidFill>
                  <a:srgbClr val="898C8A"/>
                </a:solidFill>
                <a:effectLst/>
                <a:uLnTx/>
                <a:uFillTx/>
              </a:rPr>
              <a:t>Fifth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898C8A"/>
                </a:solidFill>
                <a:effectLst/>
                <a:uLnTx/>
                <a:uFillTx/>
              </a:rPr>
              <a:t> </a:t>
            </a:r>
            <a:r>
              <a:rPr kumimoji="0" lang="it-IT" sz="1200" b="0" i="0" u="none" strike="noStrike" kern="0" cap="none" spc="0" normalizeH="0" baseline="0" noProof="0" dirty="0" err="1">
                <a:ln>
                  <a:noFill/>
                </a:ln>
                <a:solidFill>
                  <a:srgbClr val="898C8A"/>
                </a:solidFill>
                <a:effectLst/>
                <a:uLnTx/>
                <a:uFillTx/>
              </a:rPr>
              <a:t>level</a:t>
            </a:r>
            <a:endParaRPr kumimoji="0" lang="it-IT" sz="1200" b="0" i="0" u="none" strike="noStrike" kern="0" cap="none" spc="0" normalizeH="0" baseline="0" noProof="0" dirty="0">
              <a:ln>
                <a:noFill/>
              </a:ln>
              <a:solidFill>
                <a:srgbClr val="898C8A"/>
              </a:solidFill>
              <a:effectLst/>
              <a:uLnTx/>
              <a:uFillTx/>
            </a:endParaRPr>
          </a:p>
        </p:txBody>
      </p:sp>
      <p:sp>
        <p:nvSpPr>
          <p:cNvPr id="16" name="Segnaposto numero diapositiva 6"/>
          <p:cNvSpPr>
            <a:spLocks noGrp="1"/>
          </p:cNvSpPr>
          <p:nvPr>
            <p:ph type="sldNum" sz="quarter" idx="4"/>
          </p:nvPr>
        </p:nvSpPr>
        <p:spPr bwMode="auto">
          <a:xfrm>
            <a:off x="8451450" y="6588000"/>
            <a:ext cx="320558" cy="199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lIns="0" tIns="0" rIns="0" bIns="0" rtlCol="0" anchor="t" anchorCtr="0"/>
          <a:lstStyle>
            <a:lvl1pPr algn="l">
              <a:defRPr sz="80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eaLnBrk="1" hangingPunct="1">
              <a:spcBef>
                <a:spcPts val="0"/>
              </a:spcBef>
              <a:defRPr/>
            </a:pPr>
            <a:fld id="{9648F461-6B1C-CA42-A063-2DCE900AB2CB}" type="slidenum">
              <a:rPr lang="it-IT" kern="0">
                <a:solidFill>
                  <a:srgbClr val="898C8A"/>
                </a:solidFill>
                <a:latin typeface="Arial"/>
              </a:rPr>
              <a:pPr eaLnBrk="1" hangingPunct="1">
                <a:spcBef>
                  <a:spcPts val="0"/>
                </a:spcBef>
                <a:defRPr/>
              </a:pPr>
              <a:t>‹N›</a:t>
            </a:fld>
            <a:endParaRPr lang="it-IT" kern="0" dirty="0">
              <a:solidFill>
                <a:srgbClr val="898C8A"/>
              </a:solidFill>
              <a:latin typeface="Arial"/>
            </a:endParaRPr>
          </a:p>
        </p:txBody>
      </p:sp>
      <p:sp>
        <p:nvSpPr>
          <p:cNvPr id="17" name="Segnaposto data 7"/>
          <p:cNvSpPr>
            <a:spLocks noGrp="1"/>
          </p:cNvSpPr>
          <p:nvPr>
            <p:ph type="dt" sz="half" idx="19"/>
          </p:nvPr>
        </p:nvSpPr>
        <p:spPr>
          <a:xfrm>
            <a:off x="6611393" y="6588000"/>
            <a:ext cx="1420768" cy="206531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800" kern="0" dirty="0" err="1">
                <a:solidFill>
                  <a:sysClr val="windowText" lastClr="000000"/>
                </a:solidFill>
                <a:latin typeface="Verdana"/>
                <a:ea typeface="+mn-ea"/>
              </a:rPr>
              <a:t>October</a:t>
            </a:r>
            <a:r>
              <a:rPr lang="it-IT" sz="1800" kern="0" dirty="0">
                <a:solidFill>
                  <a:sysClr val="windowText" lastClr="000000"/>
                </a:solidFill>
                <a:latin typeface="Verdana"/>
                <a:ea typeface="+mn-ea"/>
              </a:rPr>
              <a:t> 1st, 2014</a:t>
            </a:r>
          </a:p>
        </p:txBody>
      </p:sp>
      <p:sp>
        <p:nvSpPr>
          <p:cNvPr id="18" name="Segnaposto piè di pagina 13"/>
          <p:cNvSpPr>
            <a:spLocks noGrp="1"/>
          </p:cNvSpPr>
          <p:nvPr>
            <p:ph type="ftr" sz="quarter" idx="20"/>
          </p:nvPr>
        </p:nvSpPr>
        <p:spPr>
          <a:xfrm>
            <a:off x="540000" y="6588000"/>
            <a:ext cx="3777004" cy="234131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800" kern="0">
                <a:solidFill>
                  <a:sysClr val="windowText" lastClr="000000"/>
                </a:solidFill>
                <a:latin typeface="Verdana"/>
                <a:ea typeface="+mn-ea"/>
              </a:rPr>
              <a:t>Title of the presentation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919925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tangolo 31"/>
          <p:cNvSpPr/>
          <p:nvPr userDrawn="1"/>
        </p:nvSpPr>
        <p:spPr>
          <a:xfrm>
            <a:off x="0" y="1625600"/>
            <a:ext cx="9144000" cy="4597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3" name="Immagine 32" descr="logo 4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2787" y="503451"/>
            <a:ext cx="1901825" cy="6948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tangolo 31"/>
          <p:cNvSpPr/>
          <p:nvPr userDrawn="1"/>
        </p:nvSpPr>
        <p:spPr>
          <a:xfrm>
            <a:off x="0" y="1625600"/>
            <a:ext cx="9144000" cy="4597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 userDrawn="1"/>
        </p:nvSpPr>
        <p:spPr>
          <a:xfrm>
            <a:off x="0" y="0"/>
            <a:ext cx="9144000" cy="1625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" name="Connettore 1 3"/>
          <p:cNvCxnSpPr/>
          <p:nvPr userDrawn="1"/>
        </p:nvCxnSpPr>
        <p:spPr>
          <a:xfrm rot="5400000">
            <a:off x="8153408" y="6654800"/>
            <a:ext cx="186266" cy="1588"/>
          </a:xfrm>
          <a:prstGeom prst="line">
            <a:avLst/>
          </a:prstGeom>
          <a:ln w="190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540000" y="6588000"/>
            <a:ext cx="3777004" cy="234131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it-IT" smtClean="0"/>
              <a:t>Title of the presentation</a:t>
            </a:r>
            <a:endParaRPr lang="it-IT"/>
          </a:p>
        </p:txBody>
      </p:sp>
      <p:sp>
        <p:nvSpPr>
          <p:cNvPr id="6" name="Segnaposto data 8"/>
          <p:cNvSpPr>
            <a:spLocks noGrp="1"/>
          </p:cNvSpPr>
          <p:nvPr>
            <p:ph type="dt" sz="half" idx="2"/>
          </p:nvPr>
        </p:nvSpPr>
        <p:spPr>
          <a:xfrm>
            <a:off x="6611393" y="6588000"/>
            <a:ext cx="1420768" cy="20653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it-IT" smtClean="0"/>
              <a:t>October 1st, 2014</a:t>
            </a:r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ttore 1 13"/>
          <p:cNvCxnSpPr/>
          <p:nvPr userDrawn="1"/>
        </p:nvCxnSpPr>
        <p:spPr>
          <a:xfrm rot="5400000">
            <a:off x="8153408" y="6654800"/>
            <a:ext cx="186266" cy="1588"/>
          </a:xfrm>
          <a:prstGeom prst="line">
            <a:avLst/>
          </a:prstGeom>
          <a:ln w="190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 userDrawn="1"/>
        </p:nvCxnSpPr>
        <p:spPr>
          <a:xfrm>
            <a:off x="516467" y="658021"/>
            <a:ext cx="8640000" cy="0"/>
          </a:xfrm>
          <a:prstGeom prst="line">
            <a:avLst/>
          </a:prstGeom>
          <a:ln w="1270" cmpd="sng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 descr="logo 4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835371" y="200239"/>
            <a:ext cx="958157" cy="350096"/>
          </a:xfrm>
          <a:prstGeom prst="rect">
            <a:avLst/>
          </a:prstGeom>
        </p:spPr>
      </p:pic>
      <p:sp>
        <p:nvSpPr>
          <p:cNvPr id="6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540000" y="6588000"/>
            <a:ext cx="3777004" cy="234131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80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it-IT" smtClean="0"/>
              <a:t>Title of the presentation</a:t>
            </a:r>
            <a:endParaRPr lang="it-IT"/>
          </a:p>
        </p:txBody>
      </p:sp>
      <p:sp>
        <p:nvSpPr>
          <p:cNvPr id="7" name="Segnaposto data 8"/>
          <p:cNvSpPr>
            <a:spLocks noGrp="1"/>
          </p:cNvSpPr>
          <p:nvPr>
            <p:ph type="dt" sz="half" idx="2"/>
          </p:nvPr>
        </p:nvSpPr>
        <p:spPr>
          <a:xfrm>
            <a:off x="6611393" y="6588000"/>
            <a:ext cx="1420768" cy="20653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 baseline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it-IT" smtClean="0"/>
              <a:t>October 1st, 2014</a:t>
            </a:r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6" r:id="rId2"/>
    <p:sldLayoutId id="2147483657" r:id="rId3"/>
    <p:sldLayoutId id="2147483652" r:id="rId4"/>
    <p:sldLayoutId id="2147483653" r:id="rId5"/>
    <p:sldLayoutId id="2147483660" r:id="rId6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upplierconnect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smtClean="0">
                <a:latin typeface="Arial" panose="020B0604020202020204" pitchFamily="34" charset="0"/>
                <a:cs typeface="Arial" panose="020B0604020202020204" pitchFamily="34" charset="0"/>
              </a:rPr>
              <a:t>Offerta Fornitore Materiali Indiretti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 smtClean="0"/>
              <a:t>Quick Reference Guide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egnaposto data 2"/>
          <p:cNvSpPr>
            <a:spLocks noGrp="1"/>
          </p:cNvSpPr>
          <p:nvPr>
            <p:ph type="dt" sz="half" idx="19"/>
          </p:nvPr>
        </p:nvSpPr>
        <p:spPr>
          <a:xfrm>
            <a:off x="6611393" y="6588000"/>
            <a:ext cx="1420768" cy="206531"/>
          </a:xfrm>
        </p:spPr>
        <p:txBody>
          <a:bodyPr/>
          <a:lstStyle/>
          <a:p>
            <a:r>
              <a:rPr lang="it-IT" dirty="0" smtClean="0"/>
              <a:t>26 settembre 2016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8515350" y="6584950"/>
            <a:ext cx="400050" cy="228600"/>
          </a:xfrm>
        </p:spPr>
        <p:txBody>
          <a:bodyPr/>
          <a:lstStyle/>
          <a:p>
            <a:fld id="{0B4806E2-93D3-449B-A0F9-CAA7D4071A17}" type="slidenum">
              <a:rPr lang="it-IT" smtClean="0">
                <a:solidFill>
                  <a:srgbClr val="3333CC"/>
                </a:solidFill>
              </a:rPr>
              <a:pPr/>
              <a:t>10</a:t>
            </a:fld>
            <a:endParaRPr lang="it-IT" dirty="0">
              <a:solidFill>
                <a:srgbClr val="3333CC"/>
              </a:solidFill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 idx="4294967295"/>
          </p:nvPr>
        </p:nvSpPr>
        <p:spPr>
          <a:xfrm>
            <a:off x="533400" y="94350"/>
            <a:ext cx="6558880" cy="566936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sz="1600" b="1" dirty="0" err="1" smtClean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Creare</a:t>
            </a:r>
            <a:r>
              <a:rPr lang="en-US" sz="1600" b="1" dirty="0" smtClean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 </a:t>
            </a:r>
            <a:r>
              <a:rPr lang="en-US" sz="1600" b="1" dirty="0" err="1" smtClean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Risposta</a:t>
            </a:r>
            <a:r>
              <a:rPr lang="en-US" sz="1600" b="1" dirty="0" smtClean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 / </a:t>
            </a:r>
            <a:r>
              <a:rPr lang="en-US" sz="1600" b="1" dirty="0" err="1" smtClean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Offerta</a:t>
            </a:r>
            <a:r>
              <a:rPr lang="en-US" sz="1600" b="1" dirty="0" smtClean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/>
            </a:r>
            <a:br>
              <a:rPr lang="en-US" sz="1600" b="1" dirty="0" smtClean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</a:br>
            <a:r>
              <a:rPr lang="en-US" sz="1600" dirty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Notes and Attachments (Area </a:t>
            </a:r>
            <a:r>
              <a:rPr lang="en-US" sz="1600" dirty="0" err="1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Privata</a:t>
            </a:r>
            <a:r>
              <a:rPr lang="en-US" sz="1600" dirty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)</a:t>
            </a:r>
          </a:p>
        </p:txBody>
      </p:sp>
      <p:sp>
        <p:nvSpPr>
          <p:cNvPr id="6" name="Segnaposto numero diapositiva 3"/>
          <p:cNvSpPr txBox="1">
            <a:spLocks/>
          </p:cNvSpPr>
          <p:nvPr/>
        </p:nvSpPr>
        <p:spPr>
          <a:xfrm>
            <a:off x="8388350" y="6354763"/>
            <a:ext cx="457200" cy="287337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0B8E6B-9AB7-4A51-A1A1-A1A7D732E292}" type="slidenum">
              <a:rPr lang="it-IT" smtClean="0">
                <a:solidFill>
                  <a:prstClr val="white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it-IT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323551"/>
            <a:ext cx="8218920" cy="2616341"/>
          </a:xfrm>
          <a:prstGeom prst="rect">
            <a:avLst/>
          </a:prstGeom>
        </p:spPr>
      </p:pic>
      <p:sp>
        <p:nvSpPr>
          <p:cNvPr id="8" name="Line Callout 1 35"/>
          <p:cNvSpPr/>
          <p:nvPr/>
        </p:nvSpPr>
        <p:spPr>
          <a:xfrm>
            <a:off x="457200" y="1266874"/>
            <a:ext cx="1936376" cy="732255"/>
          </a:xfrm>
          <a:prstGeom prst="borderCallout1">
            <a:avLst>
              <a:gd name="adj1" fmla="val 99827"/>
              <a:gd name="adj2" fmla="val -150"/>
              <a:gd name="adj3" fmla="val 321402"/>
              <a:gd name="adj4" fmla="val 45353"/>
            </a:avLst>
          </a:prstGeom>
          <a:solidFill>
            <a:schemeClr val="bg1"/>
          </a:solidFill>
          <a:ln>
            <a:tailEnd type="oval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r>
              <a:rPr lang="it-IT" sz="1100" b="1" dirty="0" smtClean="0">
                <a:solidFill>
                  <a:srgbClr val="6380BF"/>
                </a:solidFill>
              </a:rPr>
              <a:t>Area privata: </a:t>
            </a:r>
            <a:r>
              <a:rPr lang="it-IT" sz="1100" dirty="0">
                <a:solidFill>
                  <a:srgbClr val="6380BF"/>
                </a:solidFill>
              </a:rPr>
              <a:t>sezione </a:t>
            </a:r>
            <a:r>
              <a:rPr lang="it-IT" sz="1100" dirty="0" smtClean="0">
                <a:solidFill>
                  <a:srgbClr val="6380BF"/>
                </a:solidFill>
              </a:rPr>
              <a:t>in </a:t>
            </a:r>
            <a:r>
              <a:rPr lang="it-IT" sz="1100" dirty="0">
                <a:solidFill>
                  <a:srgbClr val="6380BF"/>
                </a:solidFill>
              </a:rPr>
              <a:t>cui </a:t>
            </a:r>
            <a:r>
              <a:rPr lang="it-IT" sz="1100" dirty="0" smtClean="0">
                <a:solidFill>
                  <a:srgbClr val="6380BF"/>
                </a:solidFill>
              </a:rPr>
              <a:t>il fornitore può caricare documenti di corredo alla propria offerta.</a:t>
            </a:r>
            <a:endParaRPr lang="it-IT" sz="1000" dirty="0">
              <a:solidFill>
                <a:srgbClr val="6380BF"/>
              </a:solidFill>
            </a:endParaRPr>
          </a:p>
        </p:txBody>
      </p:sp>
      <p:sp>
        <p:nvSpPr>
          <p:cNvPr id="9" name="Line Callout 1 35"/>
          <p:cNvSpPr/>
          <p:nvPr/>
        </p:nvSpPr>
        <p:spPr>
          <a:xfrm>
            <a:off x="1246093" y="5299130"/>
            <a:ext cx="1999129" cy="913412"/>
          </a:xfrm>
          <a:prstGeom prst="borderCallout1">
            <a:avLst>
              <a:gd name="adj1" fmla="val 1886"/>
              <a:gd name="adj2" fmla="val 100313"/>
              <a:gd name="adj3" fmla="val -95534"/>
              <a:gd name="adj4" fmla="val -9850"/>
            </a:avLst>
          </a:prstGeom>
          <a:solidFill>
            <a:schemeClr val="bg1"/>
          </a:solidFill>
          <a:ln>
            <a:tailEnd type="oval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r>
              <a:rPr lang="it-IT" sz="1100" b="1" dirty="0" smtClean="0">
                <a:solidFill>
                  <a:srgbClr val="6380BF"/>
                </a:solidFill>
              </a:rPr>
              <a:t>Carica: </a:t>
            </a:r>
            <a:r>
              <a:rPr lang="it-IT" sz="1100" dirty="0">
                <a:solidFill>
                  <a:srgbClr val="6380BF"/>
                </a:solidFill>
              </a:rPr>
              <a:t>premendo questo pulsante sarà possibile caricare nuova documentazione da </a:t>
            </a:r>
            <a:r>
              <a:rPr lang="it-IT" sz="1100" dirty="0" smtClean="0">
                <a:solidFill>
                  <a:srgbClr val="6380BF"/>
                </a:solidFill>
              </a:rPr>
              <a:t>condividere.</a:t>
            </a:r>
            <a:endParaRPr lang="it-IT" sz="1100" dirty="0">
              <a:solidFill>
                <a:srgbClr val="6380BF"/>
              </a:solidFill>
            </a:endParaRPr>
          </a:p>
        </p:txBody>
      </p:sp>
      <p:sp>
        <p:nvSpPr>
          <p:cNvPr id="10" name="Line Callout 1 35"/>
          <p:cNvSpPr/>
          <p:nvPr/>
        </p:nvSpPr>
        <p:spPr>
          <a:xfrm>
            <a:off x="3316941" y="1266874"/>
            <a:ext cx="3397623" cy="732255"/>
          </a:xfrm>
          <a:prstGeom prst="borderCallout1">
            <a:avLst>
              <a:gd name="adj1" fmla="val 99827"/>
              <a:gd name="adj2" fmla="val -150"/>
              <a:gd name="adj3" fmla="val 391185"/>
              <a:gd name="adj4" fmla="val -58662"/>
            </a:avLst>
          </a:prstGeom>
          <a:solidFill>
            <a:schemeClr val="bg1"/>
          </a:solidFill>
          <a:ln>
            <a:tailEnd type="oval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r>
              <a:rPr lang="it-IT" sz="1100" b="1" dirty="0" smtClean="0">
                <a:solidFill>
                  <a:srgbClr val="6380BF"/>
                </a:solidFill>
              </a:rPr>
              <a:t>Messaggio per il buyer: </a:t>
            </a:r>
            <a:r>
              <a:rPr lang="it-IT" sz="1100" dirty="0" smtClean="0">
                <a:solidFill>
                  <a:srgbClr val="6380BF"/>
                </a:solidFill>
              </a:rPr>
              <a:t>qui il fornitore può inserire note o messaggi per il buyer.</a:t>
            </a:r>
            <a:endParaRPr lang="it-IT" sz="1000" dirty="0">
              <a:solidFill>
                <a:srgbClr val="6380BF"/>
              </a:solidFill>
            </a:endParaRPr>
          </a:p>
        </p:txBody>
      </p:sp>
      <p:sp>
        <p:nvSpPr>
          <p:cNvPr id="11" name="Line Callout 1 35"/>
          <p:cNvSpPr/>
          <p:nvPr/>
        </p:nvSpPr>
        <p:spPr>
          <a:xfrm>
            <a:off x="4500282" y="5281200"/>
            <a:ext cx="3888068" cy="913412"/>
          </a:xfrm>
          <a:prstGeom prst="borderCallout1">
            <a:avLst>
              <a:gd name="adj1" fmla="val 1886"/>
              <a:gd name="adj2" fmla="val 100313"/>
              <a:gd name="adj3" fmla="val -94553"/>
              <a:gd name="adj4" fmla="val 28715"/>
            </a:avLst>
          </a:prstGeom>
          <a:solidFill>
            <a:schemeClr val="bg1"/>
          </a:solidFill>
          <a:ln>
            <a:tailEnd type="oval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r>
              <a:rPr lang="it-IT" sz="1100" b="1" dirty="0">
                <a:solidFill>
                  <a:srgbClr val="6380BF"/>
                </a:solidFill>
              </a:rPr>
              <a:t>Aggiungi allegato [in Area Privata]: </a:t>
            </a:r>
            <a:r>
              <a:rPr lang="it-IT" sz="1100" dirty="0" smtClean="0">
                <a:solidFill>
                  <a:srgbClr val="6380BF"/>
                </a:solidFill>
              </a:rPr>
              <a:t>selezionare una cartella (tecnica o economica), inserire </a:t>
            </a:r>
            <a:r>
              <a:rPr lang="it-IT" sz="1100" dirty="0">
                <a:solidFill>
                  <a:srgbClr val="6380BF"/>
                </a:solidFill>
              </a:rPr>
              <a:t>una descrizione, cercare il file da allegare (pulsante </a:t>
            </a:r>
            <a:r>
              <a:rPr lang="it-IT" sz="1100" dirty="0" smtClean="0">
                <a:solidFill>
                  <a:srgbClr val="6380BF"/>
                </a:solidFill>
              </a:rPr>
              <a:t>‘Sfoglia’)  </a:t>
            </a:r>
            <a:r>
              <a:rPr lang="it-IT" sz="1100" dirty="0">
                <a:solidFill>
                  <a:srgbClr val="6380BF"/>
                </a:solidFill>
              </a:rPr>
              <a:t>quindi premere </a:t>
            </a:r>
            <a:r>
              <a:rPr lang="it-IT" sz="1100" dirty="0" smtClean="0">
                <a:solidFill>
                  <a:srgbClr val="6380BF"/>
                </a:solidFill>
              </a:rPr>
              <a:t>‘Aggiungi allegato’. </a:t>
            </a:r>
            <a:r>
              <a:rPr lang="it-IT" sz="1100" dirty="0">
                <a:solidFill>
                  <a:srgbClr val="6380BF"/>
                </a:solidFill>
              </a:rPr>
              <a:t>Una volta fatto premere ‘</a:t>
            </a:r>
            <a:r>
              <a:rPr lang="it-IT" sz="1100" dirty="0" smtClean="0">
                <a:solidFill>
                  <a:srgbClr val="6380BF"/>
                </a:solidFill>
              </a:rPr>
              <a:t>Conferma’.</a:t>
            </a:r>
            <a:endParaRPr lang="it-IT" sz="1000" dirty="0">
              <a:solidFill>
                <a:srgbClr val="6380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821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egnaposto numero diapositiva 2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328025" y="6540500"/>
            <a:ext cx="400050" cy="2286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it-IT" altLang="en-US">
                <a:solidFill>
                  <a:srgbClr val="3333CC"/>
                </a:solidFill>
              </a:rPr>
              <a:t>9</a:t>
            </a:r>
          </a:p>
        </p:txBody>
      </p:sp>
      <p:sp>
        <p:nvSpPr>
          <p:cNvPr id="4" name="Titolo 3"/>
          <p:cNvSpPr>
            <a:spLocks noGrp="1"/>
          </p:cNvSpPr>
          <p:nvPr>
            <p:ph type="title" idx="4294967295"/>
          </p:nvPr>
        </p:nvSpPr>
        <p:spPr>
          <a:xfrm>
            <a:off x="533400" y="93663"/>
            <a:ext cx="6559550" cy="5683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1800" b="1" dirty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Come </a:t>
            </a:r>
            <a:r>
              <a:rPr lang="en-US" sz="1800" b="1" dirty="0" err="1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richiedere</a:t>
            </a:r>
            <a:r>
              <a:rPr lang="en-US" sz="1800" b="1" dirty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 </a:t>
            </a:r>
            <a:r>
              <a:rPr lang="en-US" sz="1800" b="1" dirty="0" err="1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supporto</a:t>
            </a:r>
            <a:r>
              <a:rPr lang="en-US" sz="1800" b="1" dirty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?</a:t>
            </a:r>
            <a:endParaRPr lang="en-US" altLang="en-US" sz="1800" dirty="0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2775" y="5464419"/>
            <a:ext cx="1538654" cy="101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 bwMode="auto">
          <a:xfrm>
            <a:off x="827088" y="2269336"/>
            <a:ext cx="6353175" cy="1350962"/>
          </a:xfrm>
          <a:prstGeom prst="roundRect">
            <a:avLst>
              <a:gd name="adj" fmla="val 825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4476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b="1" u="sng" dirty="0" err="1" smtClean="0">
                <a:solidFill>
                  <a:srgbClr val="6380BF"/>
                </a:solidFill>
                <a:ea typeface="ヒラギノ角ゴ Pro W3"/>
                <a:cs typeface="ヒラギノ角ゴ Pro W3"/>
              </a:rPr>
              <a:t>Aprire</a:t>
            </a:r>
            <a:r>
              <a:rPr lang="en-US" altLang="en-US" b="1" u="sng" dirty="0" smtClean="0">
                <a:solidFill>
                  <a:srgbClr val="6380BF"/>
                </a:solidFill>
                <a:ea typeface="ヒラギノ角ゴ Pro W3"/>
                <a:cs typeface="ヒラギノ角ゴ Pro W3"/>
              </a:rPr>
              <a:t> un ticket</a:t>
            </a:r>
            <a:endParaRPr lang="en-US" altLang="en-US" b="1" u="sng" dirty="0">
              <a:solidFill>
                <a:srgbClr val="6380BF"/>
              </a:solidFill>
              <a:ea typeface="ヒラギノ角ゴ Pro W3"/>
              <a:cs typeface="ヒラギノ角ゴ Pro W3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US" altLang="en-US" sz="1200" dirty="0">
              <a:solidFill>
                <a:srgbClr val="000000"/>
              </a:solidFill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altLang="en-US" sz="1400" dirty="0" smtClean="0">
                <a:solidFill>
                  <a:srgbClr val="444645"/>
                </a:solidFill>
                <a:ea typeface="Times New Roman" pitchFamily="18" charset="0"/>
                <a:cs typeface="Helvetica" pitchFamily="34" charset="0"/>
              </a:rPr>
              <a:t> </a:t>
            </a:r>
            <a:r>
              <a:rPr lang="en-US" altLang="en-US" sz="1400" dirty="0" err="1" smtClean="0">
                <a:solidFill>
                  <a:srgbClr val="444645"/>
                </a:solidFill>
                <a:ea typeface="Times New Roman" pitchFamily="18" charset="0"/>
                <a:cs typeface="Helvetica" pitchFamily="34" charset="0"/>
              </a:rPr>
              <a:t>Aprire</a:t>
            </a:r>
            <a:r>
              <a:rPr lang="en-US" altLang="en-US" sz="1400" dirty="0" smtClean="0">
                <a:solidFill>
                  <a:srgbClr val="444645"/>
                </a:solidFill>
                <a:ea typeface="Times New Roman" pitchFamily="18" charset="0"/>
                <a:cs typeface="Helvetica" pitchFamily="34" charset="0"/>
              </a:rPr>
              <a:t> un ticket in:</a:t>
            </a:r>
            <a:endParaRPr lang="en-US" altLang="en-US" sz="1400" dirty="0">
              <a:solidFill>
                <a:srgbClr val="444645"/>
              </a:solidFill>
              <a:ea typeface="Times New Roman" pitchFamily="18" charset="0"/>
              <a:cs typeface="Helvetica" pitchFamily="34" charset="0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444645"/>
                </a:solidFill>
                <a:ea typeface="Times New Roman" pitchFamily="18" charset="0"/>
                <a:cs typeface="Helvetica" pitchFamily="34" charset="0"/>
              </a:rPr>
              <a:t>https://at.esupplierconnect.com/sites/at/default.aspx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827088" y="3820918"/>
            <a:ext cx="6353175" cy="1328738"/>
          </a:xfrm>
          <a:prstGeom prst="roundRect">
            <a:avLst>
              <a:gd name="adj" fmla="val 804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rIns="36000"/>
          <a:lstStyle>
            <a:lvl1pPr marL="536575" indent="-63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b="1" u="sng" dirty="0" err="1" smtClean="0">
                <a:solidFill>
                  <a:srgbClr val="6380BF"/>
                </a:solidFill>
                <a:ea typeface="ヒラギノ角ゴ Pro W3"/>
                <a:cs typeface="ヒラギノ角ゴ Pro W3"/>
              </a:rPr>
              <a:t>Problemi</a:t>
            </a:r>
            <a:r>
              <a:rPr lang="en-US" altLang="en-US" b="1" u="sng" dirty="0" smtClean="0">
                <a:solidFill>
                  <a:srgbClr val="6380BF"/>
                </a:solidFill>
                <a:ea typeface="ヒラギノ角ゴ Pro W3"/>
                <a:cs typeface="ヒラギノ角ゴ Pro W3"/>
              </a:rPr>
              <a:t> di accesso</a:t>
            </a:r>
            <a:endParaRPr lang="en-US" altLang="en-US" b="1" u="sng" dirty="0">
              <a:solidFill>
                <a:srgbClr val="6380BF"/>
              </a:solidFill>
              <a:ea typeface="ヒラギノ角ゴ Pro W3"/>
              <a:cs typeface="ヒラギノ角ゴ Pro W3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US" altLang="en-US" sz="1200" b="1" u="sng" dirty="0">
              <a:solidFill>
                <a:srgbClr val="003399"/>
              </a:solidFill>
              <a:ea typeface="ヒラギノ角ゴ Pro W3"/>
              <a:cs typeface="ヒラギノ角ゴ Pro W3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altLang="en-US" sz="1400" dirty="0" smtClean="0">
                <a:solidFill>
                  <a:srgbClr val="444645"/>
                </a:solidFill>
                <a:ea typeface="Times New Roman" pitchFamily="18" charset="0"/>
                <a:cs typeface="Helvetica" pitchFamily="34" charset="0"/>
              </a:rPr>
              <a:t> </a:t>
            </a:r>
            <a:r>
              <a:rPr lang="en-US" altLang="en-US" sz="1400" dirty="0" err="1" smtClean="0">
                <a:solidFill>
                  <a:srgbClr val="444645"/>
                </a:solidFill>
                <a:ea typeface="Times New Roman" pitchFamily="18" charset="0"/>
                <a:cs typeface="Helvetica" pitchFamily="34" charset="0"/>
              </a:rPr>
              <a:t>Nel</a:t>
            </a:r>
            <a:r>
              <a:rPr lang="en-US" altLang="en-US" sz="1400" dirty="0" smtClean="0">
                <a:solidFill>
                  <a:srgbClr val="444645"/>
                </a:solidFill>
                <a:ea typeface="Times New Roman" pitchFamily="18" charset="0"/>
                <a:cs typeface="Helvetica" pitchFamily="34" charset="0"/>
              </a:rPr>
              <a:t> </a:t>
            </a:r>
            <a:r>
              <a:rPr lang="en-US" altLang="en-US" sz="1400" dirty="0" err="1" smtClean="0">
                <a:solidFill>
                  <a:srgbClr val="444645"/>
                </a:solidFill>
                <a:ea typeface="Times New Roman" pitchFamily="18" charset="0"/>
                <a:cs typeface="Helvetica" pitchFamily="34" charset="0"/>
              </a:rPr>
              <a:t>caso</a:t>
            </a:r>
            <a:r>
              <a:rPr lang="en-US" altLang="en-US" sz="1400" dirty="0" smtClean="0">
                <a:solidFill>
                  <a:srgbClr val="444645"/>
                </a:solidFill>
                <a:ea typeface="Times New Roman" pitchFamily="18" charset="0"/>
                <a:cs typeface="Helvetica" pitchFamily="34" charset="0"/>
              </a:rPr>
              <a:t> </a:t>
            </a:r>
            <a:r>
              <a:rPr lang="en-US" altLang="en-US" sz="1400" dirty="0" err="1" smtClean="0">
                <a:solidFill>
                  <a:srgbClr val="444645"/>
                </a:solidFill>
                <a:ea typeface="Times New Roman" pitchFamily="18" charset="0"/>
                <a:cs typeface="Helvetica" pitchFamily="34" charset="0"/>
              </a:rPr>
              <a:t>si</a:t>
            </a:r>
            <a:r>
              <a:rPr lang="en-US" altLang="en-US" sz="1400" dirty="0" smtClean="0">
                <a:solidFill>
                  <a:srgbClr val="444645"/>
                </a:solidFill>
                <a:ea typeface="Times New Roman" pitchFamily="18" charset="0"/>
                <a:cs typeface="Helvetica" pitchFamily="34" charset="0"/>
              </a:rPr>
              <a:t> </a:t>
            </a:r>
            <a:r>
              <a:rPr lang="en-US" altLang="en-US" sz="1400" dirty="0" err="1" smtClean="0">
                <a:solidFill>
                  <a:srgbClr val="444645"/>
                </a:solidFill>
                <a:ea typeface="Times New Roman" pitchFamily="18" charset="0"/>
                <a:cs typeface="Helvetica" pitchFamily="34" charset="0"/>
              </a:rPr>
              <a:t>incontrino</a:t>
            </a:r>
            <a:r>
              <a:rPr lang="en-US" altLang="en-US" sz="1400" dirty="0" smtClean="0">
                <a:solidFill>
                  <a:srgbClr val="444645"/>
                </a:solidFill>
                <a:ea typeface="Times New Roman" pitchFamily="18" charset="0"/>
                <a:cs typeface="Helvetica" pitchFamily="34" charset="0"/>
              </a:rPr>
              <a:t> </a:t>
            </a:r>
            <a:r>
              <a:rPr lang="en-US" altLang="en-US" sz="1400" dirty="0" err="1" smtClean="0">
                <a:solidFill>
                  <a:srgbClr val="444645"/>
                </a:solidFill>
                <a:ea typeface="Times New Roman" pitchFamily="18" charset="0"/>
                <a:cs typeface="Helvetica" pitchFamily="34" charset="0"/>
              </a:rPr>
              <a:t>problemi</a:t>
            </a:r>
            <a:r>
              <a:rPr lang="en-US" altLang="en-US" sz="1400" dirty="0" smtClean="0">
                <a:solidFill>
                  <a:srgbClr val="444645"/>
                </a:solidFill>
                <a:ea typeface="Times New Roman" pitchFamily="18" charset="0"/>
                <a:cs typeface="Helvetica" pitchFamily="34" charset="0"/>
              </a:rPr>
              <a:t> in </a:t>
            </a:r>
            <a:r>
              <a:rPr lang="en-US" altLang="en-US" sz="1400" dirty="0" err="1" smtClean="0">
                <a:solidFill>
                  <a:srgbClr val="444645"/>
                </a:solidFill>
                <a:ea typeface="Times New Roman" pitchFamily="18" charset="0"/>
                <a:cs typeface="Helvetica" pitchFamily="34" charset="0"/>
              </a:rPr>
              <a:t>fase</a:t>
            </a:r>
            <a:r>
              <a:rPr lang="en-US" altLang="en-US" sz="1400" dirty="0" smtClean="0">
                <a:solidFill>
                  <a:srgbClr val="444645"/>
                </a:solidFill>
                <a:ea typeface="Times New Roman" pitchFamily="18" charset="0"/>
                <a:cs typeface="Helvetica" pitchFamily="34" charset="0"/>
              </a:rPr>
              <a:t> di login (</a:t>
            </a:r>
            <a:r>
              <a:rPr lang="en-US" altLang="en-US" sz="1400" dirty="0" err="1" smtClean="0">
                <a:solidFill>
                  <a:srgbClr val="444645"/>
                </a:solidFill>
                <a:ea typeface="Times New Roman" pitchFamily="18" charset="0"/>
                <a:cs typeface="Helvetica" pitchFamily="34" charset="0"/>
              </a:rPr>
              <a:t>utente</a:t>
            </a:r>
            <a:r>
              <a:rPr lang="en-US" altLang="en-US" sz="1400" dirty="0" smtClean="0">
                <a:solidFill>
                  <a:srgbClr val="444645"/>
                </a:solidFill>
                <a:ea typeface="Times New Roman" pitchFamily="18" charset="0"/>
                <a:cs typeface="Helvetica" pitchFamily="34" charset="0"/>
              </a:rPr>
              <a:t> </a:t>
            </a:r>
            <a:r>
              <a:rPr lang="en-US" altLang="en-US" sz="1400" dirty="0" err="1" smtClean="0">
                <a:solidFill>
                  <a:srgbClr val="444645"/>
                </a:solidFill>
                <a:ea typeface="Times New Roman" pitchFamily="18" charset="0"/>
                <a:cs typeface="Helvetica" pitchFamily="34" charset="0"/>
              </a:rPr>
              <a:t>bloccato</a:t>
            </a:r>
            <a:r>
              <a:rPr lang="en-US" altLang="en-US" sz="1400" dirty="0" smtClean="0">
                <a:solidFill>
                  <a:srgbClr val="444645"/>
                </a:solidFill>
                <a:ea typeface="Times New Roman" pitchFamily="18" charset="0"/>
                <a:cs typeface="Helvetica" pitchFamily="34" charset="0"/>
              </a:rPr>
              <a:t>, </a:t>
            </a:r>
            <a:r>
              <a:rPr lang="en-US" altLang="en-US" sz="1400" dirty="0">
                <a:solidFill>
                  <a:srgbClr val="444645"/>
                </a:solidFill>
                <a:ea typeface="Times New Roman" pitchFamily="18" charset="0"/>
                <a:cs typeface="Helvetica" pitchFamily="34" charset="0"/>
              </a:rPr>
              <a:t>password </a:t>
            </a:r>
            <a:r>
              <a:rPr lang="en-US" altLang="en-US" sz="1400" dirty="0" err="1" smtClean="0">
                <a:solidFill>
                  <a:srgbClr val="444645"/>
                </a:solidFill>
                <a:ea typeface="Times New Roman" pitchFamily="18" charset="0"/>
                <a:cs typeface="Helvetica" pitchFamily="34" charset="0"/>
              </a:rPr>
              <a:t>perduta</a:t>
            </a:r>
            <a:r>
              <a:rPr lang="en-US" altLang="en-US" sz="1400" dirty="0" smtClean="0">
                <a:solidFill>
                  <a:srgbClr val="444645"/>
                </a:solidFill>
                <a:ea typeface="Times New Roman" pitchFamily="18" charset="0"/>
                <a:cs typeface="Helvetica" pitchFamily="34" charset="0"/>
              </a:rPr>
              <a:t>,…) </a:t>
            </a:r>
            <a:r>
              <a:rPr lang="en-US" altLang="en-US" sz="1400" dirty="0" err="1" smtClean="0">
                <a:solidFill>
                  <a:srgbClr val="444645"/>
                </a:solidFill>
                <a:ea typeface="Times New Roman" pitchFamily="18" charset="0"/>
                <a:cs typeface="Helvetica" pitchFamily="34" charset="0"/>
              </a:rPr>
              <a:t>scrivere</a:t>
            </a:r>
            <a:r>
              <a:rPr lang="en-US" altLang="en-US" sz="1400" dirty="0" smtClean="0">
                <a:solidFill>
                  <a:srgbClr val="444645"/>
                </a:solidFill>
                <a:ea typeface="Times New Roman" pitchFamily="18" charset="0"/>
                <a:cs typeface="Helvetica" pitchFamily="34" charset="0"/>
              </a:rPr>
              <a:t> </a:t>
            </a:r>
            <a:r>
              <a:rPr lang="en-US" altLang="en-US" sz="1400" dirty="0" err="1" smtClean="0">
                <a:solidFill>
                  <a:srgbClr val="444645"/>
                </a:solidFill>
                <a:ea typeface="Times New Roman" pitchFamily="18" charset="0"/>
                <a:cs typeface="Helvetica" pitchFamily="34" charset="0"/>
              </a:rPr>
              <a:t>una</a:t>
            </a:r>
            <a:r>
              <a:rPr lang="en-US" altLang="en-US" sz="1400" dirty="0" smtClean="0">
                <a:solidFill>
                  <a:srgbClr val="444645"/>
                </a:solidFill>
                <a:ea typeface="Times New Roman" pitchFamily="18" charset="0"/>
                <a:cs typeface="Helvetica" pitchFamily="34" charset="0"/>
              </a:rPr>
              <a:t> mail a:    </a:t>
            </a:r>
            <a:r>
              <a:rPr lang="en-US" altLang="en-US" sz="1400" dirty="0">
                <a:solidFill>
                  <a:srgbClr val="444645"/>
                </a:solidFill>
                <a:ea typeface="Times New Roman" pitchFamily="18" charset="0"/>
                <a:cs typeface="Helvetica" pitchFamily="34" charset="0"/>
              </a:rPr>
              <a:t>fgps_help_desk@fcagroup.com</a:t>
            </a:r>
          </a:p>
        </p:txBody>
      </p:sp>
      <p:pic>
        <p:nvPicPr>
          <p:cNvPr id="45063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00" y="2574136"/>
            <a:ext cx="6619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43" y="4081188"/>
            <a:ext cx="79692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 bwMode="auto">
          <a:xfrm>
            <a:off x="827088" y="757168"/>
            <a:ext cx="6353175" cy="1350963"/>
          </a:xfrm>
          <a:prstGeom prst="roundRect">
            <a:avLst>
              <a:gd name="adj" fmla="val 804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4476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b="1" u="sng" dirty="0" err="1" smtClean="0">
                <a:solidFill>
                  <a:srgbClr val="6380BF"/>
                </a:solidFill>
                <a:ea typeface="ヒラギノ角ゴ Pro W3"/>
                <a:cs typeface="ヒラギノ角ゴ Pro W3"/>
              </a:rPr>
              <a:t>Manuali</a:t>
            </a:r>
            <a:endParaRPr lang="en-US" altLang="en-US" b="1" u="sng" dirty="0">
              <a:solidFill>
                <a:srgbClr val="6380BF"/>
              </a:solidFill>
              <a:ea typeface="ヒラギノ角ゴ Pro W3"/>
              <a:cs typeface="ヒラギノ角ゴ Pro W3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US" altLang="en-US" sz="1400" dirty="0">
              <a:solidFill>
                <a:srgbClr val="000000"/>
              </a:solidFill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altLang="en-US" sz="1400" dirty="0">
                <a:solidFill>
                  <a:srgbClr val="444645"/>
                </a:solidFill>
                <a:ea typeface="Times New Roman" pitchFamily="18" charset="0"/>
                <a:cs typeface="Helvetica" pitchFamily="34" charset="0"/>
              </a:rPr>
              <a:t> </a:t>
            </a:r>
            <a:r>
              <a:rPr lang="en-US" altLang="en-US" sz="1400" dirty="0" smtClean="0">
                <a:solidFill>
                  <a:srgbClr val="444645"/>
                </a:solidFill>
                <a:ea typeface="Times New Roman" pitchFamily="18" charset="0"/>
                <a:cs typeface="Helvetica" pitchFamily="34" charset="0"/>
              </a:rPr>
              <a:t>Una Quick </a:t>
            </a:r>
            <a:r>
              <a:rPr lang="en-US" altLang="en-US" sz="1400" dirty="0">
                <a:solidFill>
                  <a:srgbClr val="444645"/>
                </a:solidFill>
                <a:ea typeface="Times New Roman" pitchFamily="18" charset="0"/>
                <a:cs typeface="Helvetica" pitchFamily="34" charset="0"/>
              </a:rPr>
              <a:t>R</a:t>
            </a:r>
            <a:r>
              <a:rPr lang="en-US" altLang="en-US" sz="1400" dirty="0" smtClean="0">
                <a:solidFill>
                  <a:srgbClr val="444645"/>
                </a:solidFill>
                <a:ea typeface="Times New Roman" pitchFamily="18" charset="0"/>
                <a:cs typeface="Helvetica" pitchFamily="34" charset="0"/>
              </a:rPr>
              <a:t>eference é </a:t>
            </a:r>
            <a:r>
              <a:rPr lang="en-US" altLang="en-US" sz="1400" dirty="0" err="1" smtClean="0">
                <a:solidFill>
                  <a:srgbClr val="444645"/>
                </a:solidFill>
                <a:ea typeface="Times New Roman" pitchFamily="18" charset="0"/>
                <a:cs typeface="Helvetica" pitchFamily="34" charset="0"/>
              </a:rPr>
              <a:t>disponibile</a:t>
            </a:r>
            <a:r>
              <a:rPr lang="en-US" altLang="en-US" sz="1400" dirty="0" smtClean="0">
                <a:solidFill>
                  <a:srgbClr val="444645"/>
                </a:solidFill>
                <a:ea typeface="Times New Roman" pitchFamily="18" charset="0"/>
                <a:cs typeface="Helvetica" pitchFamily="34" charset="0"/>
              </a:rPr>
              <a:t> in </a:t>
            </a:r>
            <a:r>
              <a:rPr lang="en-US" altLang="en-US" sz="1400" dirty="0">
                <a:solidFill>
                  <a:srgbClr val="444645"/>
                </a:solidFill>
                <a:ea typeface="Times New Roman" pitchFamily="18" charset="0"/>
                <a:cs typeface="Helvetica" pitchFamily="34" charset="0"/>
              </a:rPr>
              <a:t>e-Supplier </a:t>
            </a:r>
            <a:r>
              <a:rPr lang="en-US" altLang="en-US" sz="1400" dirty="0" smtClean="0">
                <a:solidFill>
                  <a:srgbClr val="444645"/>
                </a:solidFill>
                <a:ea typeface="Times New Roman" pitchFamily="18" charset="0"/>
                <a:cs typeface="Helvetica" pitchFamily="34" charset="0"/>
              </a:rPr>
              <a:t>Connect</a:t>
            </a:r>
            <a:endParaRPr lang="en-US" altLang="en-US" sz="1400" dirty="0">
              <a:solidFill>
                <a:srgbClr val="444645"/>
              </a:solidFill>
              <a:ea typeface="Times New Roman" pitchFamily="18" charset="0"/>
              <a:cs typeface="Helvetica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38611">
            <a:off x="343946" y="973032"/>
            <a:ext cx="967274" cy="8186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Rounded Rectangle 13"/>
          <p:cNvSpPr/>
          <p:nvPr/>
        </p:nvSpPr>
        <p:spPr bwMode="auto">
          <a:xfrm>
            <a:off x="840280" y="5310861"/>
            <a:ext cx="6353175" cy="1350963"/>
          </a:xfrm>
          <a:prstGeom prst="roundRect">
            <a:avLst>
              <a:gd name="adj" fmla="val 804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4476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n-US" b="1" u="sng" dirty="0">
                <a:solidFill>
                  <a:srgbClr val="6380BF"/>
                </a:solidFill>
                <a:ea typeface="ヒラギノ角ゴ Pro W3"/>
                <a:cs typeface="ヒラギノ角ゴ Pro W3"/>
              </a:rPr>
              <a:t>HELP DESK </a:t>
            </a: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</a:pPr>
            <a:endParaRPr lang="en-US" altLang="en-US" sz="1400" dirty="0">
              <a:solidFill>
                <a:srgbClr val="000000"/>
              </a:solidFill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altLang="en-US" sz="1400" dirty="0">
                <a:solidFill>
                  <a:srgbClr val="444645"/>
                </a:solidFill>
                <a:ea typeface="Times New Roman" pitchFamily="18" charset="0"/>
                <a:cs typeface="Helvetica" pitchFamily="34" charset="0"/>
              </a:rPr>
              <a:t> </a:t>
            </a:r>
            <a:r>
              <a:rPr lang="en-US" altLang="en-US" sz="1400" dirty="0" err="1" smtClean="0">
                <a:solidFill>
                  <a:srgbClr val="444645"/>
                </a:solidFill>
                <a:ea typeface="Times New Roman" pitchFamily="18" charset="0"/>
                <a:cs typeface="Helvetica" pitchFamily="34" charset="0"/>
              </a:rPr>
              <a:t>su</a:t>
            </a:r>
            <a:r>
              <a:rPr lang="en-US" altLang="en-US" sz="1400" dirty="0">
                <a:solidFill>
                  <a:srgbClr val="444645"/>
                </a:solidFill>
                <a:ea typeface="Times New Roman" pitchFamily="18" charset="0"/>
                <a:cs typeface="Helvetica" pitchFamily="34" charset="0"/>
              </a:rPr>
              <a:t> </a:t>
            </a:r>
            <a:r>
              <a:rPr lang="en-US" altLang="en-US" sz="1400" dirty="0" smtClean="0">
                <a:solidFill>
                  <a:srgbClr val="444645"/>
                </a:solidFill>
                <a:ea typeface="Times New Roman" pitchFamily="18" charset="0"/>
                <a:cs typeface="Helvetica" pitchFamily="34" charset="0"/>
              </a:rPr>
              <a:t>e-Supplier </a:t>
            </a:r>
            <a:r>
              <a:rPr lang="en-US" altLang="en-US" sz="1400" dirty="0">
                <a:solidFill>
                  <a:srgbClr val="444645"/>
                </a:solidFill>
                <a:ea typeface="Times New Roman" pitchFamily="18" charset="0"/>
                <a:cs typeface="Helvetica" pitchFamily="34" charset="0"/>
              </a:rPr>
              <a:t>Connect </a:t>
            </a:r>
            <a:r>
              <a:rPr lang="en-US" altLang="en-US" sz="1400" dirty="0" smtClean="0">
                <a:solidFill>
                  <a:srgbClr val="444645"/>
                </a:solidFill>
                <a:ea typeface="Times New Roman" pitchFamily="18" charset="0"/>
                <a:cs typeface="Helvetica" pitchFamily="34" charset="0"/>
              </a:rPr>
              <a:t>è </a:t>
            </a:r>
            <a:r>
              <a:rPr lang="en-US" altLang="en-US" sz="1400" dirty="0" err="1" smtClean="0">
                <a:solidFill>
                  <a:srgbClr val="444645"/>
                </a:solidFill>
                <a:ea typeface="Times New Roman" pitchFamily="18" charset="0"/>
                <a:cs typeface="Helvetica" pitchFamily="34" charset="0"/>
              </a:rPr>
              <a:t>disponibile</a:t>
            </a:r>
            <a:r>
              <a:rPr lang="en-US" altLang="en-US" sz="1400" dirty="0" smtClean="0">
                <a:solidFill>
                  <a:srgbClr val="444645"/>
                </a:solidFill>
                <a:ea typeface="Times New Roman" pitchFamily="18" charset="0"/>
                <a:cs typeface="Helvetica" pitchFamily="34" charset="0"/>
              </a:rPr>
              <a:t> un </a:t>
            </a:r>
            <a:r>
              <a:rPr lang="en-US" altLang="en-US" sz="1400" dirty="0" err="1" smtClean="0">
                <a:solidFill>
                  <a:srgbClr val="444645"/>
                </a:solidFill>
                <a:ea typeface="Times New Roman" pitchFamily="18" charset="0"/>
                <a:cs typeface="Helvetica" pitchFamily="34" charset="0"/>
              </a:rPr>
              <a:t>numero</a:t>
            </a:r>
            <a:r>
              <a:rPr lang="en-US" altLang="en-US" sz="1400" dirty="0" smtClean="0">
                <a:solidFill>
                  <a:srgbClr val="444645"/>
                </a:solidFill>
                <a:ea typeface="Times New Roman" pitchFamily="18" charset="0"/>
                <a:cs typeface="Helvetica" pitchFamily="34" charset="0"/>
              </a:rPr>
              <a:t> di </a:t>
            </a:r>
            <a:r>
              <a:rPr lang="en-US" altLang="en-US" sz="1400" dirty="0" err="1" smtClean="0">
                <a:solidFill>
                  <a:srgbClr val="444645"/>
                </a:solidFill>
                <a:ea typeface="Times New Roman" pitchFamily="18" charset="0"/>
                <a:cs typeface="Helvetica" pitchFamily="34" charset="0"/>
              </a:rPr>
              <a:t>telefono</a:t>
            </a:r>
            <a:r>
              <a:rPr lang="en-US" altLang="en-US" sz="1400" dirty="0" smtClean="0">
                <a:solidFill>
                  <a:srgbClr val="444645"/>
                </a:solidFill>
                <a:ea typeface="Times New Roman" pitchFamily="18" charset="0"/>
                <a:cs typeface="Helvetica" pitchFamily="34" charset="0"/>
              </a:rPr>
              <a:t> per </a:t>
            </a:r>
            <a:r>
              <a:rPr lang="en-US" altLang="en-US" sz="1400" dirty="0" err="1" smtClean="0">
                <a:solidFill>
                  <a:srgbClr val="444645"/>
                </a:solidFill>
                <a:ea typeface="Times New Roman" pitchFamily="18" charset="0"/>
                <a:cs typeface="Helvetica" pitchFamily="34" charset="0"/>
              </a:rPr>
              <a:t>contattare</a:t>
            </a:r>
            <a:r>
              <a:rPr lang="en-US" altLang="en-US" sz="1400" dirty="0" smtClean="0">
                <a:solidFill>
                  <a:srgbClr val="444645"/>
                </a:solidFill>
                <a:ea typeface="Times New Roman" pitchFamily="18" charset="0"/>
                <a:cs typeface="Helvetica" pitchFamily="34" charset="0"/>
              </a:rPr>
              <a:t> </a:t>
            </a:r>
            <a:r>
              <a:rPr lang="en-US" altLang="en-US" sz="1400" dirty="0" err="1" smtClean="0">
                <a:solidFill>
                  <a:srgbClr val="444645"/>
                </a:solidFill>
                <a:ea typeface="Times New Roman" pitchFamily="18" charset="0"/>
                <a:cs typeface="Helvetica" pitchFamily="34" charset="0"/>
              </a:rPr>
              <a:t>l’help</a:t>
            </a:r>
            <a:r>
              <a:rPr lang="en-US" altLang="en-US" sz="1400" dirty="0" smtClean="0">
                <a:solidFill>
                  <a:srgbClr val="444645"/>
                </a:solidFill>
                <a:ea typeface="Times New Roman" pitchFamily="18" charset="0"/>
                <a:cs typeface="Helvetica" pitchFamily="34" charset="0"/>
              </a:rPr>
              <a:t> desk</a:t>
            </a:r>
            <a:endParaRPr lang="en-US" altLang="en-US" sz="1400" dirty="0">
              <a:solidFill>
                <a:srgbClr val="444645"/>
              </a:solidFill>
              <a:ea typeface="Times New Roman" pitchFamily="18" charset="0"/>
              <a:cs typeface="Helvetica" pitchFamily="34" charset="0"/>
            </a:endParaRPr>
          </a:p>
        </p:txBody>
      </p:sp>
      <p:pic>
        <p:nvPicPr>
          <p:cNvPr id="2050" name="Picture 2" descr="Immagine correlata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44675"/>
            <a:ext cx="585101" cy="58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415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egnaposto data 2"/>
          <p:cNvSpPr>
            <a:spLocks noGrp="1"/>
          </p:cNvSpPr>
          <p:nvPr>
            <p:ph type="dt" sz="half" idx="19"/>
          </p:nvPr>
        </p:nvSpPr>
        <p:spPr>
          <a:xfrm>
            <a:off x="6611393" y="6588000"/>
            <a:ext cx="1420768" cy="206531"/>
          </a:xfrm>
        </p:spPr>
        <p:txBody>
          <a:bodyPr/>
          <a:lstStyle/>
          <a:p>
            <a:r>
              <a:rPr lang="it-IT" dirty="0" smtClean="0"/>
              <a:t>26 settembre 2016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8515350" y="6584950"/>
            <a:ext cx="400050" cy="228600"/>
          </a:xfrm>
        </p:spPr>
        <p:txBody>
          <a:bodyPr/>
          <a:lstStyle/>
          <a:p>
            <a:fld id="{0B4806E2-93D3-449B-A0F9-CAA7D4071A17}" type="slidenum">
              <a:rPr lang="it-IT" smtClean="0">
                <a:solidFill>
                  <a:srgbClr val="3333CC"/>
                </a:solidFill>
              </a:rPr>
              <a:pPr/>
              <a:t>12</a:t>
            </a:fld>
            <a:endParaRPr lang="it-IT" dirty="0">
              <a:solidFill>
                <a:srgbClr val="3333CC"/>
              </a:solidFill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 idx="4294967295"/>
          </p:nvPr>
        </p:nvSpPr>
        <p:spPr>
          <a:xfrm>
            <a:off x="533400" y="94350"/>
            <a:ext cx="6558880" cy="566936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sz="1600" b="1" dirty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Come </a:t>
            </a:r>
            <a:r>
              <a:rPr lang="en-US" sz="1600" b="1" dirty="0" err="1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richiedere</a:t>
            </a:r>
            <a:r>
              <a:rPr lang="en-US" sz="1600" b="1" dirty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 </a:t>
            </a:r>
            <a:r>
              <a:rPr lang="en-US" sz="1600" b="1" dirty="0" err="1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supporto</a:t>
            </a:r>
            <a:r>
              <a:rPr lang="en-US" sz="1600" b="1" dirty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?</a:t>
            </a:r>
            <a:r>
              <a:rPr lang="en-US" sz="1600" b="1" dirty="0" smtClean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/>
            </a:r>
            <a:br>
              <a:rPr lang="en-US" sz="1600" b="1" dirty="0" smtClean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</a:br>
            <a:endParaRPr lang="en-US" sz="1600" dirty="0">
              <a:solidFill>
                <a:srgbClr val="6784C1"/>
              </a:solidFill>
              <a:uFill>
                <a:solidFill>
                  <a:srgbClr val="291C1D"/>
                </a:solidFill>
              </a:uFill>
              <a:ea typeface="Adobe 仿宋 Std R"/>
              <a:sym typeface="Gill Sans Light"/>
            </a:endParaRPr>
          </a:p>
        </p:txBody>
      </p:sp>
      <p:pic>
        <p:nvPicPr>
          <p:cNvPr id="17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05" y="1751971"/>
            <a:ext cx="4759670" cy="2324101"/>
          </a:xfrm>
          <a:prstGeom prst="rect">
            <a:avLst/>
          </a:prstGeom>
        </p:spPr>
      </p:pic>
      <p:sp>
        <p:nvSpPr>
          <p:cNvPr id="18" name="Rectangle 1"/>
          <p:cNvSpPr/>
          <p:nvPr/>
        </p:nvSpPr>
        <p:spPr>
          <a:xfrm>
            <a:off x="914400" y="1193304"/>
            <a:ext cx="7689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it-IT" sz="1400" dirty="0" smtClean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Per </a:t>
            </a:r>
            <a:r>
              <a:rPr lang="en-US" altLang="it-IT" sz="1400" dirty="0" err="1" smtClean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richiedere</a:t>
            </a:r>
            <a:r>
              <a:rPr lang="en-US" altLang="it-IT" sz="1400" dirty="0" smtClean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sz="1400" dirty="0" err="1" smtClean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supporto</a:t>
            </a:r>
            <a:r>
              <a:rPr lang="en-US" altLang="it-IT" sz="1400" dirty="0" smtClean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sz="1400" dirty="0" err="1" smtClean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relativo</a:t>
            </a:r>
            <a:r>
              <a:rPr lang="en-US" altLang="it-IT" sz="1400" dirty="0" smtClean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it-IT" sz="1400" dirty="0" err="1" smtClean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gare</a:t>
            </a:r>
            <a:r>
              <a:rPr lang="en-US" altLang="it-IT" sz="1400" dirty="0" smtClean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sz="1400" dirty="0" err="1" smtClean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altLang="it-IT" sz="1400" dirty="0" smtClean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sz="1400" dirty="0" err="1" smtClean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offerte</a:t>
            </a:r>
            <a:r>
              <a:rPr lang="en-US" altLang="it-IT" sz="1400" dirty="0" smtClean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sz="1400" dirty="0" smtClean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it-IT" sz="1400" dirty="0" err="1" smtClean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Cliccare</a:t>
            </a:r>
            <a:r>
              <a:rPr lang="en-US" altLang="it-IT" sz="1400" dirty="0" smtClean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it-IT" sz="1400" dirty="0" err="1" smtClean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su</a:t>
            </a:r>
            <a:r>
              <a:rPr lang="en-US" altLang="it-IT" sz="1400" dirty="0" smtClean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sz="1400" b="1" dirty="0" err="1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eSupport</a:t>
            </a:r>
            <a:r>
              <a:rPr lang="en-US" altLang="it-IT" sz="1400" b="1" dirty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sz="1400" dirty="0" err="1" smtClean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nella</a:t>
            </a:r>
            <a:r>
              <a:rPr lang="en-US" altLang="it-IT" sz="1400" dirty="0" smtClean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home page di FGPS:</a:t>
            </a:r>
            <a:endParaRPr lang="it-IT" altLang="it-IT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Oval 2"/>
          <p:cNvSpPr/>
          <p:nvPr/>
        </p:nvSpPr>
        <p:spPr>
          <a:xfrm>
            <a:off x="457200" y="1116316"/>
            <a:ext cx="457200" cy="457200"/>
          </a:xfrm>
          <a:prstGeom prst="ellipse">
            <a:avLst/>
          </a:prstGeom>
          <a:solidFill>
            <a:srgbClr val="6380B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1</a:t>
            </a:r>
            <a:endParaRPr lang="it-IT" b="1" dirty="0"/>
          </a:p>
        </p:txBody>
      </p:sp>
      <p:pic>
        <p:nvPicPr>
          <p:cNvPr id="20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595" y="2027918"/>
            <a:ext cx="1942930" cy="91612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1" name="Curved Left Arrow 12"/>
          <p:cNvSpPr/>
          <p:nvPr/>
        </p:nvSpPr>
        <p:spPr>
          <a:xfrm rot="16200000">
            <a:off x="5324823" y="1622898"/>
            <a:ext cx="325315" cy="1135356"/>
          </a:xfrm>
          <a:prstGeom prst="curvedLeftArrow">
            <a:avLst/>
          </a:prstGeom>
          <a:solidFill>
            <a:srgbClr val="6380BF"/>
          </a:solidFill>
          <a:ln>
            <a:solidFill>
              <a:srgbClr val="6380B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2" name="Rectangle 10"/>
          <p:cNvSpPr/>
          <p:nvPr/>
        </p:nvSpPr>
        <p:spPr>
          <a:xfrm>
            <a:off x="914400" y="4373510"/>
            <a:ext cx="55670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it-IT" sz="1400" dirty="0" smtClean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Nella </a:t>
            </a:r>
            <a:r>
              <a:rPr lang="en-US" altLang="it-IT" sz="1400" dirty="0" err="1" smtClean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schermata</a:t>
            </a:r>
            <a:r>
              <a:rPr lang="en-US" altLang="it-IT" sz="1400" dirty="0" smtClean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sz="1400" dirty="0" err="1" smtClean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successiva</a:t>
            </a:r>
            <a:r>
              <a:rPr lang="en-US" altLang="it-IT" sz="1400" dirty="0" smtClean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it-IT" sz="1400" dirty="0" err="1" smtClean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premere</a:t>
            </a:r>
            <a:r>
              <a:rPr lang="en-US" altLang="it-IT" sz="1400" dirty="0" smtClean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sz="1400" dirty="0" err="1" smtClean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altLang="it-IT" sz="1400" dirty="0" smtClean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sz="1400" dirty="0" err="1" smtClean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pulsante</a:t>
            </a:r>
            <a:r>
              <a:rPr lang="en-US" altLang="it-IT" sz="1400" dirty="0" smtClean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it-IT" sz="1400" b="1" dirty="0" smtClean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New Ticket</a:t>
            </a:r>
            <a:r>
              <a:rPr lang="en-US" altLang="it-IT" sz="1400" dirty="0" smtClean="0">
                <a:solidFill>
                  <a:schemeClr val="tx2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it-IT" altLang="it-IT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3" name="Picture 11"/>
          <p:cNvPicPr>
            <a:picLocks noChangeAspect="1"/>
          </p:cNvPicPr>
          <p:nvPr/>
        </p:nvPicPr>
        <p:blipFill rotWithShape="1">
          <a:blip r:embed="rId5"/>
          <a:srcRect t="5954" b="6852"/>
          <a:stretch/>
        </p:blipFill>
        <p:spPr>
          <a:xfrm>
            <a:off x="1071005" y="4760259"/>
            <a:ext cx="2985304" cy="144331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4" name="Right Arrow 14"/>
          <p:cNvSpPr/>
          <p:nvPr/>
        </p:nvSpPr>
        <p:spPr>
          <a:xfrm flipH="1">
            <a:off x="3659676" y="5355134"/>
            <a:ext cx="664307" cy="429847"/>
          </a:xfrm>
          <a:prstGeom prst="rightArrow">
            <a:avLst/>
          </a:prstGeom>
          <a:solidFill>
            <a:srgbClr val="6380BF"/>
          </a:solidFill>
          <a:ln>
            <a:solidFill>
              <a:srgbClr val="6380B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6380BF"/>
              </a:solidFill>
            </a:endParaRPr>
          </a:p>
        </p:txBody>
      </p:sp>
      <p:sp>
        <p:nvSpPr>
          <p:cNvPr id="25" name="Rectangle 15"/>
          <p:cNvSpPr/>
          <p:nvPr/>
        </p:nvSpPr>
        <p:spPr>
          <a:xfrm>
            <a:off x="2531865" y="5323874"/>
            <a:ext cx="829484" cy="492369"/>
          </a:xfrm>
          <a:prstGeom prst="rect">
            <a:avLst/>
          </a:prstGeom>
          <a:noFill/>
          <a:ln w="190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 16"/>
          <p:cNvSpPr/>
          <p:nvPr/>
        </p:nvSpPr>
        <p:spPr>
          <a:xfrm>
            <a:off x="457200" y="4278841"/>
            <a:ext cx="457200" cy="457200"/>
          </a:xfrm>
          <a:prstGeom prst="ellipse">
            <a:avLst/>
          </a:prstGeom>
          <a:solidFill>
            <a:srgbClr val="6380BF"/>
          </a:solidFill>
          <a:ln>
            <a:solidFill>
              <a:srgbClr val="6380B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2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xmlns="" val="359171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egnaposto data 2"/>
          <p:cNvSpPr>
            <a:spLocks noGrp="1"/>
          </p:cNvSpPr>
          <p:nvPr>
            <p:ph type="dt" sz="half" idx="19"/>
          </p:nvPr>
        </p:nvSpPr>
        <p:spPr>
          <a:xfrm>
            <a:off x="6611393" y="6588000"/>
            <a:ext cx="1420768" cy="206531"/>
          </a:xfrm>
        </p:spPr>
        <p:txBody>
          <a:bodyPr/>
          <a:lstStyle/>
          <a:p>
            <a:r>
              <a:rPr lang="it-IT" dirty="0" smtClean="0"/>
              <a:t>26 settembre 2016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8515350" y="6584950"/>
            <a:ext cx="400050" cy="228600"/>
          </a:xfrm>
        </p:spPr>
        <p:txBody>
          <a:bodyPr/>
          <a:lstStyle/>
          <a:p>
            <a:fld id="{0B4806E2-93D3-449B-A0F9-CAA7D4071A17}" type="slidenum">
              <a:rPr lang="it-IT" smtClean="0">
                <a:solidFill>
                  <a:srgbClr val="3333CC"/>
                </a:solidFill>
              </a:rPr>
              <a:pPr/>
              <a:t>2</a:t>
            </a:fld>
            <a:endParaRPr lang="it-IT" dirty="0">
              <a:solidFill>
                <a:srgbClr val="3333CC"/>
              </a:solidFill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 idx="4294967295"/>
          </p:nvPr>
        </p:nvSpPr>
        <p:spPr>
          <a:xfrm>
            <a:off x="533400" y="94350"/>
            <a:ext cx="6558880" cy="566936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sz="1600" b="1" dirty="0" smtClean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Come </a:t>
            </a:r>
            <a:r>
              <a:rPr lang="en-US" sz="1600" b="1" dirty="0" err="1" smtClean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accedere</a:t>
            </a:r>
            <a:r>
              <a:rPr lang="en-US" sz="1600" b="1" dirty="0" smtClean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/>
            </a:r>
            <a:br>
              <a:rPr lang="en-US" sz="1600" b="1" dirty="0" smtClean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</a:br>
            <a:r>
              <a:rPr lang="en-US" sz="1600" dirty="0" err="1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Gestione</a:t>
            </a:r>
            <a:r>
              <a:rPr lang="en-US" sz="1600" dirty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 link di accesso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33400" y="1020403"/>
            <a:ext cx="8382000" cy="5121603"/>
          </a:xfrm>
          <a:prstGeom prst="roundRect">
            <a:avLst>
              <a:gd name="adj" fmla="val 154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 smtClean="0"/>
          </a:p>
          <a:p>
            <a:pPr algn="ctr"/>
            <a:r>
              <a:rPr lang="it-IT" sz="1700" dirty="0" smtClean="0"/>
              <a:t>I </a:t>
            </a:r>
            <a:r>
              <a:rPr lang="it-IT" sz="1700" dirty="0"/>
              <a:t>fornitori </a:t>
            </a:r>
            <a:r>
              <a:rPr lang="it-IT" sz="1700" dirty="0" smtClean="0"/>
              <a:t>FCA possono </a:t>
            </a:r>
            <a:r>
              <a:rPr lang="it-IT" sz="1700" dirty="0"/>
              <a:t>accedere </a:t>
            </a:r>
            <a:r>
              <a:rPr lang="it-IT" sz="1700" dirty="0" smtClean="0"/>
              <a:t>attraverso </a:t>
            </a:r>
            <a:r>
              <a:rPr lang="it-IT" sz="1700" dirty="0"/>
              <a:t>il portale </a:t>
            </a:r>
            <a:r>
              <a:rPr lang="it-IT" sz="1700" dirty="0" err="1"/>
              <a:t>eSupplier</a:t>
            </a:r>
            <a:r>
              <a:rPr lang="it-IT" sz="1700" dirty="0"/>
              <a:t> Connect, raggiungibile </a:t>
            </a:r>
            <a:r>
              <a:rPr lang="it-IT" sz="1700" dirty="0" smtClean="0"/>
              <a:t>mediante </a:t>
            </a:r>
            <a:r>
              <a:rPr lang="it-IT" sz="1700" dirty="0"/>
              <a:t>il </a:t>
            </a:r>
            <a:r>
              <a:rPr lang="it-IT" sz="1700" dirty="0" smtClean="0"/>
              <a:t>link:</a:t>
            </a:r>
          </a:p>
          <a:p>
            <a:pPr algn="ctr"/>
            <a:endParaRPr lang="it-IT" sz="1700" dirty="0" smtClean="0"/>
          </a:p>
          <a:p>
            <a:pPr algn="ctr"/>
            <a:r>
              <a:rPr lang="it-IT" sz="1700" b="1" dirty="0" smtClean="0">
                <a:solidFill>
                  <a:srgbClr val="6380BF"/>
                </a:solidFill>
                <a:hlinkClick r:id="rId3"/>
              </a:rPr>
              <a:t>https</a:t>
            </a:r>
            <a:r>
              <a:rPr lang="it-IT" sz="1700" b="1" dirty="0">
                <a:solidFill>
                  <a:srgbClr val="6380BF"/>
                </a:solidFill>
                <a:hlinkClick r:id="rId3"/>
              </a:rPr>
              <a:t>://</a:t>
            </a:r>
            <a:r>
              <a:rPr lang="it-IT" sz="1700" b="1" dirty="0" smtClean="0">
                <a:solidFill>
                  <a:srgbClr val="6380BF"/>
                </a:solidFill>
                <a:hlinkClick r:id="rId3"/>
              </a:rPr>
              <a:t>www.esupplierconnect.com</a:t>
            </a:r>
            <a:endParaRPr lang="it-IT" sz="1700" b="1" dirty="0" smtClean="0">
              <a:solidFill>
                <a:srgbClr val="6380BF"/>
              </a:solidFill>
            </a:endParaRPr>
          </a:p>
          <a:p>
            <a:pPr algn="ctr"/>
            <a:endParaRPr lang="it-IT" sz="1700" b="1" dirty="0" smtClean="0">
              <a:solidFill>
                <a:srgbClr val="6380BF"/>
              </a:solidFill>
            </a:endParaRPr>
          </a:p>
          <a:p>
            <a:pPr algn="ctr"/>
            <a:endParaRPr lang="it-IT" sz="1700" b="1" dirty="0">
              <a:solidFill>
                <a:srgbClr val="6380BF"/>
              </a:solidFill>
            </a:endParaRPr>
          </a:p>
          <a:p>
            <a:pPr algn="ctr"/>
            <a:r>
              <a:rPr lang="it-IT" sz="1700" dirty="0"/>
              <a:t>Effettuato l’accesso, l’applicazione </a:t>
            </a:r>
            <a:r>
              <a:rPr lang="it-IT" sz="1700" dirty="0" smtClean="0"/>
              <a:t>è </a:t>
            </a:r>
            <a:r>
              <a:rPr lang="it-IT" sz="1700" dirty="0"/>
              <a:t>raggiungibile </a:t>
            </a:r>
            <a:r>
              <a:rPr lang="it-IT" sz="1700" dirty="0" smtClean="0"/>
              <a:t>attraverso il percorso:</a:t>
            </a:r>
          </a:p>
          <a:p>
            <a:pPr algn="just"/>
            <a:endParaRPr lang="it-IT" sz="1700" dirty="0" smtClean="0"/>
          </a:p>
          <a:p>
            <a:r>
              <a:rPr lang="it-IT" sz="1700" dirty="0" smtClean="0"/>
              <a:t>EMEA </a:t>
            </a:r>
            <a:r>
              <a:rPr lang="it-IT" sz="1700" dirty="0"/>
              <a:t>&gt; Applications &gt; </a:t>
            </a:r>
            <a:r>
              <a:rPr lang="it-IT" sz="1700" dirty="0" smtClean="0"/>
              <a:t>Applications </a:t>
            </a:r>
            <a:r>
              <a:rPr lang="it-IT" sz="1700" dirty="0" err="1" smtClean="0"/>
              <a:t>Launchpad</a:t>
            </a:r>
            <a:r>
              <a:rPr lang="it-IT" sz="1700" dirty="0" smtClean="0"/>
              <a:t> &gt; </a:t>
            </a:r>
            <a:r>
              <a:rPr lang="it-IT" altLang="en-US" sz="1700" b="1" dirty="0" err="1">
                <a:solidFill>
                  <a:srgbClr val="6380BF"/>
                </a:solidFill>
              </a:rPr>
              <a:t>Capex&amp;Services</a:t>
            </a:r>
            <a:r>
              <a:rPr lang="it-IT" altLang="en-US" sz="1700" b="1" dirty="0">
                <a:solidFill>
                  <a:srgbClr val="6380BF"/>
                </a:solidFill>
              </a:rPr>
              <a:t> </a:t>
            </a:r>
            <a:r>
              <a:rPr lang="it-IT" altLang="en-US" sz="1700" b="1" dirty="0" err="1">
                <a:solidFill>
                  <a:srgbClr val="6380BF"/>
                </a:solidFill>
              </a:rPr>
              <a:t>Sourcing</a:t>
            </a:r>
            <a:r>
              <a:rPr lang="it-IT" altLang="en-US" sz="1700" b="1" dirty="0">
                <a:solidFill>
                  <a:srgbClr val="6380BF"/>
                </a:solidFill>
              </a:rPr>
              <a:t> </a:t>
            </a:r>
            <a:r>
              <a:rPr lang="it-IT" altLang="en-US" sz="1700" b="1" dirty="0" err="1">
                <a:solidFill>
                  <a:srgbClr val="6380BF"/>
                </a:solidFill>
              </a:rPr>
              <a:t>Tool</a:t>
            </a:r>
            <a:r>
              <a:rPr lang="it-IT" altLang="en-US" sz="1700" dirty="0">
                <a:solidFill>
                  <a:srgbClr val="6380BF"/>
                </a:solidFill>
              </a:rPr>
              <a:t> </a:t>
            </a:r>
            <a:endParaRPr lang="it-IT" sz="1700" dirty="0">
              <a:solidFill>
                <a:srgbClr val="6380BF"/>
              </a:solidFill>
            </a:endParaRPr>
          </a:p>
          <a:p>
            <a:pPr algn="ctr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xmlns="" val="271877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egnaposto data 2"/>
          <p:cNvSpPr>
            <a:spLocks noGrp="1"/>
          </p:cNvSpPr>
          <p:nvPr>
            <p:ph type="dt" sz="half" idx="19"/>
          </p:nvPr>
        </p:nvSpPr>
        <p:spPr>
          <a:xfrm>
            <a:off x="6611393" y="6588000"/>
            <a:ext cx="1420768" cy="206531"/>
          </a:xfrm>
        </p:spPr>
        <p:txBody>
          <a:bodyPr/>
          <a:lstStyle/>
          <a:p>
            <a:r>
              <a:rPr lang="it-IT" dirty="0" smtClean="0"/>
              <a:t>26 settembre 2016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8515350" y="6584950"/>
            <a:ext cx="400050" cy="228600"/>
          </a:xfrm>
        </p:spPr>
        <p:txBody>
          <a:bodyPr/>
          <a:lstStyle/>
          <a:p>
            <a:fld id="{0B4806E2-93D3-449B-A0F9-CAA7D4071A17}" type="slidenum">
              <a:rPr lang="it-IT" smtClean="0">
                <a:solidFill>
                  <a:srgbClr val="3333CC"/>
                </a:solidFill>
              </a:rPr>
              <a:pPr/>
              <a:t>3</a:t>
            </a:fld>
            <a:endParaRPr lang="it-IT" dirty="0">
              <a:solidFill>
                <a:srgbClr val="3333CC"/>
              </a:solidFill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 idx="4294967295"/>
          </p:nvPr>
        </p:nvSpPr>
        <p:spPr>
          <a:xfrm>
            <a:off x="533400" y="94350"/>
            <a:ext cx="6558880" cy="566936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sz="1600" b="1" dirty="0" err="1" smtClean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Carico</a:t>
            </a:r>
            <a:r>
              <a:rPr lang="en-US" sz="1600" b="1" dirty="0" smtClean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 di </a:t>
            </a:r>
            <a:r>
              <a:rPr lang="en-US" sz="1600" b="1" dirty="0" err="1" smtClean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lavoro</a:t>
            </a:r>
            <a:r>
              <a:rPr lang="en-US" sz="1600" b="1" dirty="0" smtClean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 </a:t>
            </a:r>
            <a:r>
              <a:rPr lang="en-US" sz="1600" b="1" dirty="0" err="1" smtClean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fornitore</a:t>
            </a:r>
            <a:r>
              <a:rPr lang="en-US" sz="1600" b="1" dirty="0" smtClean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/>
            </a:r>
            <a:br>
              <a:rPr lang="en-US" sz="1600" b="1" dirty="0" smtClean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</a:br>
            <a:r>
              <a:rPr lang="en-US" sz="1600" dirty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Overview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373" y="2251240"/>
            <a:ext cx="7608977" cy="2585503"/>
          </a:xfrm>
          <a:prstGeom prst="rect">
            <a:avLst/>
          </a:prstGeom>
        </p:spPr>
      </p:pic>
      <p:sp>
        <p:nvSpPr>
          <p:cNvPr id="7" name="Line Callout 1 35"/>
          <p:cNvSpPr/>
          <p:nvPr/>
        </p:nvSpPr>
        <p:spPr>
          <a:xfrm>
            <a:off x="602661" y="1124489"/>
            <a:ext cx="3654199" cy="872039"/>
          </a:xfrm>
          <a:prstGeom prst="borderCallout1">
            <a:avLst>
              <a:gd name="adj1" fmla="val 99827"/>
              <a:gd name="adj2" fmla="val 78"/>
              <a:gd name="adj3" fmla="val 208615"/>
              <a:gd name="adj4" fmla="val 8039"/>
            </a:avLst>
          </a:prstGeom>
          <a:solidFill>
            <a:schemeClr val="bg1"/>
          </a:solidFill>
          <a:ln>
            <a:tailEnd type="oval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r>
              <a:rPr lang="it-IT" sz="1100" b="1" dirty="0">
                <a:solidFill>
                  <a:srgbClr val="6380BF"/>
                </a:solidFill>
              </a:rPr>
              <a:t>Vis (Non) aggiornamento rapido criteri: </a:t>
            </a:r>
            <a:r>
              <a:rPr lang="it-IT" sz="1100" dirty="0">
                <a:solidFill>
                  <a:srgbClr val="6380BF"/>
                </a:solidFill>
              </a:rPr>
              <a:t>premendo questo pulsante vengono resi disponibili una serie di criteri di ricerca che consentono una selezione puntuale dei documenti. Premere ‘Rilevare’ per applicare i criteri </a:t>
            </a:r>
            <a:r>
              <a:rPr lang="it-IT" sz="1100" dirty="0" smtClean="0">
                <a:solidFill>
                  <a:srgbClr val="6380BF"/>
                </a:solidFill>
              </a:rPr>
              <a:t>inseriti.</a:t>
            </a:r>
            <a:endParaRPr lang="it-IT" sz="1000" dirty="0">
              <a:solidFill>
                <a:srgbClr val="6380BF"/>
              </a:solidFill>
            </a:endParaRPr>
          </a:p>
        </p:txBody>
      </p:sp>
      <p:sp>
        <p:nvSpPr>
          <p:cNvPr id="8" name="Line Callout 1 35"/>
          <p:cNvSpPr/>
          <p:nvPr/>
        </p:nvSpPr>
        <p:spPr>
          <a:xfrm>
            <a:off x="5476848" y="1124489"/>
            <a:ext cx="2216590" cy="872039"/>
          </a:xfrm>
          <a:prstGeom prst="borderCallout1">
            <a:avLst>
              <a:gd name="adj1" fmla="val 99827"/>
              <a:gd name="adj2" fmla="val 78"/>
              <a:gd name="adj3" fmla="val 168443"/>
              <a:gd name="adj4" fmla="val -119861"/>
            </a:avLst>
          </a:prstGeom>
          <a:solidFill>
            <a:schemeClr val="bg1"/>
          </a:solidFill>
          <a:ln>
            <a:tailEnd type="oval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r>
              <a:rPr lang="it-IT" sz="1100" b="1" dirty="0">
                <a:solidFill>
                  <a:srgbClr val="6380BF"/>
                </a:solidFill>
              </a:rPr>
              <a:t>Ricerche predefinite</a:t>
            </a:r>
            <a:r>
              <a:rPr lang="it-IT" sz="1100" dirty="0">
                <a:solidFill>
                  <a:srgbClr val="6380BF"/>
                </a:solidFill>
              </a:rPr>
              <a:t>: viste e ricerche predefinite che consentono un accesso rapido ad un sotto-insieme di documenti.</a:t>
            </a:r>
          </a:p>
        </p:txBody>
      </p:sp>
      <p:sp>
        <p:nvSpPr>
          <p:cNvPr id="9" name="Line Callout 1 35"/>
          <p:cNvSpPr/>
          <p:nvPr/>
        </p:nvSpPr>
        <p:spPr>
          <a:xfrm>
            <a:off x="931742" y="5091456"/>
            <a:ext cx="2216590" cy="872039"/>
          </a:xfrm>
          <a:prstGeom prst="borderCallout1">
            <a:avLst>
              <a:gd name="adj1" fmla="val -919"/>
              <a:gd name="adj2" fmla="val 453"/>
              <a:gd name="adj3" fmla="val -92517"/>
              <a:gd name="adj4" fmla="val 68743"/>
            </a:avLst>
          </a:prstGeom>
          <a:solidFill>
            <a:schemeClr val="bg1"/>
          </a:solidFill>
          <a:ln>
            <a:tailEnd type="oval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r>
              <a:rPr lang="it-IT" sz="1100" b="1" dirty="0">
                <a:solidFill>
                  <a:srgbClr val="6380BF"/>
                </a:solidFill>
              </a:rPr>
              <a:t>Comandi</a:t>
            </a:r>
            <a:r>
              <a:rPr lang="it-IT" sz="1100" dirty="0">
                <a:solidFill>
                  <a:srgbClr val="6380BF"/>
                </a:solidFill>
              </a:rPr>
              <a:t>: pulsanti che consentono l’accesso a funzionalità specifiche (v. prossima slide</a:t>
            </a:r>
            <a:r>
              <a:rPr lang="it-IT" sz="1100" dirty="0" smtClean="0">
                <a:solidFill>
                  <a:srgbClr val="6380BF"/>
                </a:solidFill>
              </a:rPr>
              <a:t>).</a:t>
            </a:r>
            <a:endParaRPr lang="it-IT" sz="1100" dirty="0">
              <a:solidFill>
                <a:srgbClr val="6380BF"/>
              </a:solidFill>
            </a:endParaRPr>
          </a:p>
        </p:txBody>
      </p:sp>
      <p:sp>
        <p:nvSpPr>
          <p:cNvPr id="10" name="Line Callout 1 35"/>
          <p:cNvSpPr/>
          <p:nvPr/>
        </p:nvSpPr>
        <p:spPr>
          <a:xfrm>
            <a:off x="3665977" y="5091456"/>
            <a:ext cx="2216590" cy="872039"/>
          </a:xfrm>
          <a:prstGeom prst="borderCallout1">
            <a:avLst>
              <a:gd name="adj1" fmla="val -919"/>
              <a:gd name="adj2" fmla="val 78"/>
              <a:gd name="adj3" fmla="val -42144"/>
              <a:gd name="adj4" fmla="val 14291"/>
            </a:avLst>
          </a:prstGeom>
          <a:solidFill>
            <a:schemeClr val="bg1"/>
          </a:solidFill>
          <a:ln>
            <a:tailEnd type="oval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r>
              <a:rPr lang="it-IT" sz="1100" b="1" dirty="0">
                <a:solidFill>
                  <a:srgbClr val="6380BF"/>
                </a:solidFill>
              </a:rPr>
              <a:t>Lista documenti</a:t>
            </a:r>
            <a:r>
              <a:rPr lang="it-IT" sz="1100" dirty="0">
                <a:solidFill>
                  <a:srgbClr val="6380BF"/>
                </a:solidFill>
              </a:rPr>
              <a:t>: Vista di sintesi dei documenti che hanno soddisfatto i criteri di ricerca </a:t>
            </a:r>
            <a:r>
              <a:rPr lang="it-IT" sz="1100" dirty="0" smtClean="0">
                <a:solidFill>
                  <a:srgbClr val="6380BF"/>
                </a:solidFill>
              </a:rPr>
              <a:t>impostati.</a:t>
            </a:r>
            <a:endParaRPr lang="it-IT" sz="1100" dirty="0">
              <a:solidFill>
                <a:srgbClr val="6380BF"/>
              </a:solidFill>
            </a:endParaRPr>
          </a:p>
        </p:txBody>
      </p:sp>
      <p:sp>
        <p:nvSpPr>
          <p:cNvPr id="11" name="Line Callout 1 35"/>
          <p:cNvSpPr/>
          <p:nvPr/>
        </p:nvSpPr>
        <p:spPr>
          <a:xfrm>
            <a:off x="6406562" y="5091456"/>
            <a:ext cx="2216590" cy="872039"/>
          </a:xfrm>
          <a:prstGeom prst="borderCallout1">
            <a:avLst>
              <a:gd name="adj1" fmla="val 110"/>
              <a:gd name="adj2" fmla="val -297"/>
              <a:gd name="adj3" fmla="val -90616"/>
              <a:gd name="adj4" fmla="val 74568"/>
            </a:avLst>
          </a:prstGeom>
          <a:solidFill>
            <a:schemeClr val="bg1"/>
          </a:solidFill>
          <a:ln>
            <a:tailEnd type="oval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r>
              <a:rPr lang="it-IT" sz="1100" b="1" dirty="0">
                <a:solidFill>
                  <a:srgbClr val="6380BF"/>
                </a:solidFill>
              </a:rPr>
              <a:t>Pulsanti per parametrizzazione</a:t>
            </a:r>
            <a:r>
              <a:rPr lang="it-IT" sz="1100" dirty="0">
                <a:solidFill>
                  <a:srgbClr val="6380BF"/>
                </a:solidFill>
              </a:rPr>
              <a:t>: pulsanti che consentono la personalizzazione delle viste </a:t>
            </a:r>
            <a:r>
              <a:rPr lang="it-IT" sz="1100" dirty="0" smtClean="0">
                <a:solidFill>
                  <a:srgbClr val="6380BF"/>
                </a:solidFill>
              </a:rPr>
              <a:t>(</a:t>
            </a:r>
            <a:r>
              <a:rPr lang="it-IT" sz="1100" dirty="0">
                <a:solidFill>
                  <a:srgbClr val="6380BF"/>
                </a:solidFill>
              </a:rPr>
              <a:t>v. prossima slide</a:t>
            </a:r>
            <a:r>
              <a:rPr lang="it-IT" sz="1100" dirty="0" smtClean="0">
                <a:solidFill>
                  <a:srgbClr val="6380BF"/>
                </a:solidFill>
              </a:rPr>
              <a:t>).</a:t>
            </a:r>
            <a:endParaRPr lang="it-IT" sz="1100" dirty="0">
              <a:solidFill>
                <a:srgbClr val="6380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040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egnaposto data 2"/>
          <p:cNvSpPr>
            <a:spLocks noGrp="1"/>
          </p:cNvSpPr>
          <p:nvPr>
            <p:ph type="dt" sz="half" idx="19"/>
          </p:nvPr>
        </p:nvSpPr>
        <p:spPr>
          <a:xfrm>
            <a:off x="6611393" y="6588000"/>
            <a:ext cx="1420768" cy="206531"/>
          </a:xfrm>
        </p:spPr>
        <p:txBody>
          <a:bodyPr/>
          <a:lstStyle/>
          <a:p>
            <a:r>
              <a:rPr lang="it-IT" dirty="0" smtClean="0"/>
              <a:t>26 settembre 2016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8515350" y="6584950"/>
            <a:ext cx="400050" cy="228600"/>
          </a:xfrm>
        </p:spPr>
        <p:txBody>
          <a:bodyPr/>
          <a:lstStyle/>
          <a:p>
            <a:fld id="{0B4806E2-93D3-449B-A0F9-CAA7D4071A17}" type="slidenum">
              <a:rPr lang="it-IT" smtClean="0">
                <a:solidFill>
                  <a:srgbClr val="3333CC"/>
                </a:solidFill>
              </a:rPr>
              <a:pPr/>
              <a:t>4</a:t>
            </a:fld>
            <a:endParaRPr lang="it-IT" dirty="0">
              <a:solidFill>
                <a:srgbClr val="3333CC"/>
              </a:solidFill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 idx="4294967295"/>
          </p:nvPr>
        </p:nvSpPr>
        <p:spPr>
          <a:xfrm>
            <a:off x="533400" y="94350"/>
            <a:ext cx="6558880" cy="566936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sz="1600" b="1" dirty="0" err="1" smtClean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Carico</a:t>
            </a:r>
            <a:r>
              <a:rPr lang="en-US" sz="1600" b="1" dirty="0" smtClean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 di </a:t>
            </a:r>
            <a:r>
              <a:rPr lang="en-US" sz="1600" b="1" dirty="0" err="1" smtClean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lavoro</a:t>
            </a:r>
            <a:r>
              <a:rPr lang="en-US" sz="1600" b="1" dirty="0" smtClean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 </a:t>
            </a:r>
            <a:r>
              <a:rPr lang="en-US" sz="1600" b="1" dirty="0" err="1" smtClean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fornitore</a:t>
            </a:r>
            <a:r>
              <a:rPr lang="en-US" sz="1600" b="1" dirty="0" smtClean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/>
            </a:r>
            <a:br>
              <a:rPr lang="en-US" sz="1600" b="1" dirty="0" smtClean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</a:br>
            <a:r>
              <a:rPr lang="en-US" sz="1600" dirty="0" err="1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Funzionalità</a:t>
            </a:r>
            <a:r>
              <a:rPr lang="en-US" sz="1600" dirty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 di </a:t>
            </a:r>
            <a:r>
              <a:rPr lang="en-US" sz="1600" dirty="0" err="1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ricerca</a:t>
            </a:r>
            <a:endParaRPr lang="en-US" sz="1600" dirty="0">
              <a:solidFill>
                <a:srgbClr val="6784C1"/>
              </a:solidFill>
              <a:uFill>
                <a:solidFill>
                  <a:srgbClr val="291C1D"/>
                </a:solidFill>
              </a:uFill>
              <a:ea typeface="Adobe 仿宋 Std R"/>
              <a:sym typeface="Gill Sans Light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825" y="2279907"/>
            <a:ext cx="7931150" cy="2732546"/>
          </a:xfrm>
          <a:prstGeom prst="rect">
            <a:avLst/>
          </a:prstGeom>
        </p:spPr>
      </p:pic>
      <p:sp>
        <p:nvSpPr>
          <p:cNvPr id="7" name="Line Callout 1 35"/>
          <p:cNvSpPr/>
          <p:nvPr/>
        </p:nvSpPr>
        <p:spPr>
          <a:xfrm>
            <a:off x="429820" y="1153411"/>
            <a:ext cx="3935506" cy="634371"/>
          </a:xfrm>
          <a:prstGeom prst="borderCallout1">
            <a:avLst>
              <a:gd name="adj1" fmla="val 99827"/>
              <a:gd name="adj2" fmla="val 78"/>
              <a:gd name="adj3" fmla="val 532437"/>
              <a:gd name="adj4" fmla="val 7776"/>
            </a:avLst>
          </a:prstGeom>
          <a:solidFill>
            <a:schemeClr val="bg1"/>
          </a:solidFill>
          <a:ln>
            <a:tailEnd type="oval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r>
              <a:rPr lang="it-IT" sz="1100" b="1" dirty="0">
                <a:solidFill>
                  <a:srgbClr val="6380BF"/>
                </a:solidFill>
              </a:rPr>
              <a:t>Selezione Item</a:t>
            </a:r>
            <a:r>
              <a:rPr lang="it-IT" sz="1100" dirty="0">
                <a:solidFill>
                  <a:srgbClr val="6380BF"/>
                </a:solidFill>
              </a:rPr>
              <a:t>: selezionando una riga, sono attivati una serie di pulsanti con cui effettuare un set di azioni. Premere il numero documento per visualizzarne il </a:t>
            </a:r>
            <a:r>
              <a:rPr lang="it-IT" sz="1100" dirty="0" smtClean="0">
                <a:solidFill>
                  <a:srgbClr val="6380BF"/>
                </a:solidFill>
              </a:rPr>
              <a:t>contenuto.</a:t>
            </a:r>
            <a:endParaRPr lang="it-IT" sz="1100" dirty="0">
              <a:solidFill>
                <a:srgbClr val="6380BF"/>
              </a:solidFill>
            </a:endParaRPr>
          </a:p>
        </p:txBody>
      </p:sp>
      <p:sp>
        <p:nvSpPr>
          <p:cNvPr id="8" name="Line Callout 1 35"/>
          <p:cNvSpPr/>
          <p:nvPr/>
        </p:nvSpPr>
        <p:spPr>
          <a:xfrm>
            <a:off x="360380" y="5170083"/>
            <a:ext cx="1536140" cy="1102659"/>
          </a:xfrm>
          <a:prstGeom prst="borderCallout1">
            <a:avLst>
              <a:gd name="adj1" fmla="val 138"/>
              <a:gd name="adj2" fmla="val 78"/>
              <a:gd name="adj3" fmla="val -60350"/>
              <a:gd name="adj4" fmla="val 67369"/>
            </a:avLst>
          </a:prstGeom>
          <a:solidFill>
            <a:schemeClr val="bg1"/>
          </a:solidFill>
          <a:ln>
            <a:tailEnd type="oval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r>
              <a:rPr lang="it-IT" sz="1100" b="1" dirty="0">
                <a:solidFill>
                  <a:srgbClr val="6380BF"/>
                </a:solidFill>
              </a:rPr>
              <a:t>Numero evento</a:t>
            </a:r>
            <a:r>
              <a:rPr lang="it-IT" sz="1100" dirty="0">
                <a:solidFill>
                  <a:srgbClr val="6380BF"/>
                </a:solidFill>
              </a:rPr>
              <a:t>: </a:t>
            </a:r>
            <a:r>
              <a:rPr lang="it-IT" sz="1100" dirty="0" smtClean="0">
                <a:solidFill>
                  <a:srgbClr val="6380BF"/>
                </a:solidFill>
              </a:rPr>
              <a:t>premere </a:t>
            </a:r>
            <a:r>
              <a:rPr lang="it-IT" sz="1100" dirty="0">
                <a:solidFill>
                  <a:srgbClr val="6380BF"/>
                </a:solidFill>
              </a:rPr>
              <a:t>il numero documento per visualizzare il contenuto </a:t>
            </a:r>
            <a:r>
              <a:rPr lang="it-IT" sz="1100" dirty="0" smtClean="0">
                <a:solidFill>
                  <a:srgbClr val="6380BF"/>
                </a:solidFill>
              </a:rPr>
              <a:t>dell’appalto.</a:t>
            </a:r>
            <a:endParaRPr lang="it-IT" sz="1100" dirty="0">
              <a:solidFill>
                <a:srgbClr val="6380BF"/>
              </a:solidFill>
            </a:endParaRPr>
          </a:p>
          <a:p>
            <a:endParaRPr lang="it-IT" sz="1000" dirty="0">
              <a:solidFill>
                <a:srgbClr val="C00000"/>
              </a:solidFill>
            </a:endParaRPr>
          </a:p>
        </p:txBody>
      </p:sp>
      <p:sp>
        <p:nvSpPr>
          <p:cNvPr id="9" name="Line Callout 1 35"/>
          <p:cNvSpPr/>
          <p:nvPr/>
        </p:nvSpPr>
        <p:spPr>
          <a:xfrm>
            <a:off x="2415988" y="5170083"/>
            <a:ext cx="1846730" cy="1102658"/>
          </a:xfrm>
          <a:prstGeom prst="borderCallout1">
            <a:avLst>
              <a:gd name="adj1" fmla="val 138"/>
              <a:gd name="adj2" fmla="val 78"/>
              <a:gd name="adj3" fmla="val -80062"/>
              <a:gd name="adj4" fmla="val -9918"/>
            </a:avLst>
          </a:prstGeom>
          <a:solidFill>
            <a:schemeClr val="bg1"/>
          </a:solidFill>
          <a:ln>
            <a:tailEnd type="oval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r>
              <a:rPr lang="it-IT" sz="1100" b="1" dirty="0">
                <a:solidFill>
                  <a:srgbClr val="6380BF"/>
                </a:solidFill>
              </a:rPr>
              <a:t>Creare Risposta</a:t>
            </a:r>
            <a:r>
              <a:rPr lang="it-IT" sz="1100" dirty="0">
                <a:solidFill>
                  <a:srgbClr val="6380BF"/>
                </a:solidFill>
              </a:rPr>
              <a:t>: premendo questo pulsante si avvia </a:t>
            </a:r>
            <a:r>
              <a:rPr lang="it-IT" sz="1100" dirty="0" smtClean="0">
                <a:solidFill>
                  <a:srgbClr val="6380BF"/>
                </a:solidFill>
              </a:rPr>
              <a:t>immediatamente </a:t>
            </a:r>
            <a:r>
              <a:rPr lang="it-IT" sz="1100" dirty="0">
                <a:solidFill>
                  <a:srgbClr val="6380BF"/>
                </a:solidFill>
              </a:rPr>
              <a:t>la creazione di una </a:t>
            </a:r>
            <a:r>
              <a:rPr lang="it-IT" sz="1100" dirty="0" smtClean="0">
                <a:solidFill>
                  <a:srgbClr val="6380BF"/>
                </a:solidFill>
              </a:rPr>
              <a:t>offerta.</a:t>
            </a:r>
            <a:endParaRPr lang="it-IT" sz="1100" dirty="0">
              <a:solidFill>
                <a:srgbClr val="6380BF"/>
              </a:solidFill>
            </a:endParaRPr>
          </a:p>
          <a:p>
            <a:endParaRPr lang="it-IT" sz="1000" dirty="0">
              <a:solidFill>
                <a:srgbClr val="C00000"/>
              </a:solidFill>
            </a:endParaRPr>
          </a:p>
        </p:txBody>
      </p:sp>
      <p:sp>
        <p:nvSpPr>
          <p:cNvPr id="10" name="Line Callout 1 35"/>
          <p:cNvSpPr/>
          <p:nvPr/>
        </p:nvSpPr>
        <p:spPr>
          <a:xfrm>
            <a:off x="4457701" y="5170083"/>
            <a:ext cx="2012576" cy="1102658"/>
          </a:xfrm>
          <a:prstGeom prst="borderCallout1">
            <a:avLst>
              <a:gd name="adj1" fmla="val -1921"/>
              <a:gd name="adj2" fmla="val -150"/>
              <a:gd name="adj3" fmla="val -85328"/>
              <a:gd name="adj4" fmla="val -68617"/>
            </a:avLst>
          </a:prstGeom>
          <a:solidFill>
            <a:schemeClr val="bg1"/>
          </a:solidFill>
          <a:ln>
            <a:tailEnd type="oval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r>
              <a:rPr lang="it-IT" sz="1100" b="1" dirty="0">
                <a:solidFill>
                  <a:srgbClr val="6380BF"/>
                </a:solidFill>
              </a:rPr>
              <a:t>Visualizzare Evento</a:t>
            </a:r>
            <a:r>
              <a:rPr lang="it-IT" sz="1100" dirty="0">
                <a:solidFill>
                  <a:srgbClr val="6380BF"/>
                </a:solidFill>
              </a:rPr>
              <a:t>:</a:t>
            </a:r>
            <a:r>
              <a:rPr lang="it-IT" sz="1100" b="1" dirty="0">
                <a:solidFill>
                  <a:srgbClr val="6380BF"/>
                </a:solidFill>
              </a:rPr>
              <a:t> </a:t>
            </a:r>
            <a:r>
              <a:rPr lang="it-IT" sz="1100" dirty="0">
                <a:solidFill>
                  <a:srgbClr val="6380BF"/>
                </a:solidFill>
              </a:rPr>
              <a:t> premere questo pulsante per accedere in visualizzazione di uno specifico </a:t>
            </a:r>
            <a:r>
              <a:rPr lang="it-IT" sz="1100" dirty="0" smtClean="0">
                <a:solidFill>
                  <a:srgbClr val="6380BF"/>
                </a:solidFill>
              </a:rPr>
              <a:t>documento.</a:t>
            </a:r>
            <a:endParaRPr lang="it-IT" sz="1000" dirty="0">
              <a:solidFill>
                <a:srgbClr val="6380BF"/>
              </a:solidFill>
            </a:endParaRPr>
          </a:p>
        </p:txBody>
      </p:sp>
      <p:sp>
        <p:nvSpPr>
          <p:cNvPr id="11" name="Line Callout 1 35"/>
          <p:cNvSpPr/>
          <p:nvPr/>
        </p:nvSpPr>
        <p:spPr>
          <a:xfrm>
            <a:off x="6665260" y="5170083"/>
            <a:ext cx="2317375" cy="1102659"/>
          </a:xfrm>
          <a:prstGeom prst="borderCallout1">
            <a:avLst>
              <a:gd name="adj1" fmla="val -508"/>
              <a:gd name="adj2" fmla="val -150"/>
              <a:gd name="adj3" fmla="val -77846"/>
              <a:gd name="adj4" fmla="val 77592"/>
            </a:avLst>
          </a:prstGeom>
          <a:solidFill>
            <a:schemeClr val="bg1"/>
          </a:solidFill>
          <a:ln>
            <a:tailEnd type="oval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r>
              <a:rPr lang="it-IT" sz="1100" b="1" dirty="0">
                <a:solidFill>
                  <a:srgbClr val="6380BF"/>
                </a:solidFill>
              </a:rPr>
              <a:t>Riga filtro</a:t>
            </a:r>
            <a:r>
              <a:rPr lang="it-IT" sz="1100" dirty="0">
                <a:solidFill>
                  <a:srgbClr val="6380BF"/>
                </a:solidFill>
              </a:rPr>
              <a:t>: </a:t>
            </a:r>
            <a:r>
              <a:rPr lang="it-IT" sz="1100" dirty="0" err="1">
                <a:solidFill>
                  <a:srgbClr val="6380BF"/>
                </a:solidFill>
              </a:rPr>
              <a:t>prememendo</a:t>
            </a:r>
            <a:r>
              <a:rPr lang="it-IT" sz="1100" dirty="0">
                <a:solidFill>
                  <a:srgbClr val="6380BF"/>
                </a:solidFill>
              </a:rPr>
              <a:t> questa icona, viene visualizzata una ulteriore riga dove poter applicare dei filtri sulla lista documenti. Inserire il valore desiderato tra ‘*’ quindi premere il tasto ‘Invio</a:t>
            </a:r>
            <a:r>
              <a:rPr lang="it-IT" sz="1100" dirty="0" smtClean="0">
                <a:solidFill>
                  <a:srgbClr val="6380BF"/>
                </a:solidFill>
              </a:rPr>
              <a:t>’.</a:t>
            </a:r>
            <a:endParaRPr lang="it-IT" sz="1100" dirty="0">
              <a:solidFill>
                <a:srgbClr val="6380BF"/>
              </a:solidFill>
            </a:endParaRPr>
          </a:p>
          <a:p>
            <a:endParaRPr lang="it-IT" sz="1100" dirty="0">
              <a:solidFill>
                <a:srgbClr val="C00000"/>
              </a:solidFill>
            </a:endParaRPr>
          </a:p>
        </p:txBody>
      </p:sp>
      <p:sp>
        <p:nvSpPr>
          <p:cNvPr id="12" name="Right Arrow 18"/>
          <p:cNvSpPr/>
          <p:nvPr/>
        </p:nvSpPr>
        <p:spPr>
          <a:xfrm>
            <a:off x="2089070" y="5554358"/>
            <a:ext cx="232111" cy="33410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9616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egnaposto data 2"/>
          <p:cNvSpPr>
            <a:spLocks noGrp="1"/>
          </p:cNvSpPr>
          <p:nvPr>
            <p:ph type="dt" sz="half" idx="19"/>
          </p:nvPr>
        </p:nvSpPr>
        <p:spPr>
          <a:xfrm>
            <a:off x="6611393" y="6588000"/>
            <a:ext cx="1420768" cy="206531"/>
          </a:xfrm>
        </p:spPr>
        <p:txBody>
          <a:bodyPr/>
          <a:lstStyle/>
          <a:p>
            <a:r>
              <a:rPr lang="it-IT" dirty="0" smtClean="0"/>
              <a:t>26 settembre 2016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8515350" y="6584950"/>
            <a:ext cx="400050" cy="228600"/>
          </a:xfrm>
        </p:spPr>
        <p:txBody>
          <a:bodyPr/>
          <a:lstStyle/>
          <a:p>
            <a:fld id="{0B4806E2-93D3-449B-A0F9-CAA7D4071A17}" type="slidenum">
              <a:rPr lang="it-IT" smtClean="0">
                <a:solidFill>
                  <a:srgbClr val="3333CC"/>
                </a:solidFill>
              </a:rPr>
              <a:pPr/>
              <a:t>5</a:t>
            </a:fld>
            <a:endParaRPr lang="it-IT" dirty="0">
              <a:solidFill>
                <a:srgbClr val="3333CC"/>
              </a:solidFill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 idx="4294967295"/>
          </p:nvPr>
        </p:nvSpPr>
        <p:spPr>
          <a:xfrm>
            <a:off x="533400" y="94350"/>
            <a:ext cx="6558880" cy="566936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it-IT" sz="1600" b="1" dirty="0" smtClean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Visualizzare Richiesta di Offerta (Appalto)</a:t>
            </a:r>
            <a:r>
              <a:rPr lang="en-US" sz="1600" b="1" dirty="0" smtClean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/>
            </a:r>
            <a:br>
              <a:rPr lang="en-US" sz="1600" b="1" dirty="0" smtClean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</a:br>
            <a:r>
              <a:rPr lang="en-US" sz="1600" dirty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RFX Overview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2357" y="2474975"/>
            <a:ext cx="7878971" cy="2274703"/>
          </a:xfrm>
          <a:prstGeom prst="rect">
            <a:avLst/>
          </a:prstGeom>
        </p:spPr>
      </p:pic>
      <p:sp>
        <p:nvSpPr>
          <p:cNvPr id="7" name="Line Callout 1 35"/>
          <p:cNvSpPr/>
          <p:nvPr/>
        </p:nvSpPr>
        <p:spPr>
          <a:xfrm>
            <a:off x="717861" y="1209481"/>
            <a:ext cx="3935506" cy="634371"/>
          </a:xfrm>
          <a:prstGeom prst="borderCallout1">
            <a:avLst>
              <a:gd name="adj1" fmla="val 101240"/>
              <a:gd name="adj2" fmla="val 99850"/>
              <a:gd name="adj3" fmla="val 246204"/>
              <a:gd name="adj4" fmla="val 50802"/>
            </a:avLst>
          </a:prstGeom>
          <a:solidFill>
            <a:schemeClr val="bg1"/>
          </a:solidFill>
          <a:ln>
            <a:tailEnd type="oval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r>
              <a:rPr lang="it-IT" sz="1100" b="1" dirty="0" smtClean="0">
                <a:solidFill>
                  <a:srgbClr val="6380BF"/>
                </a:solidFill>
              </a:rPr>
              <a:t>Partecipare </a:t>
            </a:r>
            <a:r>
              <a:rPr lang="it-IT" sz="1100" b="1" dirty="0">
                <a:solidFill>
                  <a:srgbClr val="6380BF"/>
                </a:solidFill>
              </a:rPr>
              <a:t>/ Non </a:t>
            </a:r>
            <a:r>
              <a:rPr lang="it-IT" sz="1100" b="1" dirty="0" smtClean="0">
                <a:solidFill>
                  <a:srgbClr val="6380BF"/>
                </a:solidFill>
              </a:rPr>
              <a:t>partecipare</a:t>
            </a:r>
            <a:r>
              <a:rPr lang="it-IT" sz="1100" dirty="0" smtClean="0">
                <a:solidFill>
                  <a:srgbClr val="6380BF"/>
                </a:solidFill>
              </a:rPr>
              <a:t>: premere </a:t>
            </a:r>
            <a:r>
              <a:rPr lang="it-IT" sz="1100" dirty="0">
                <a:solidFill>
                  <a:srgbClr val="6380BF"/>
                </a:solidFill>
              </a:rPr>
              <a:t>questi pulsanti per informare il buyer della propria intenzione di partecipare o meno alla gara. Ha solo valenza informativa.</a:t>
            </a:r>
          </a:p>
        </p:txBody>
      </p:sp>
      <p:sp>
        <p:nvSpPr>
          <p:cNvPr id="8" name="Line Callout 1 35"/>
          <p:cNvSpPr/>
          <p:nvPr/>
        </p:nvSpPr>
        <p:spPr>
          <a:xfrm>
            <a:off x="5345560" y="1192950"/>
            <a:ext cx="3265768" cy="653141"/>
          </a:xfrm>
          <a:prstGeom prst="borderCallout1">
            <a:avLst>
              <a:gd name="adj1" fmla="val 99827"/>
              <a:gd name="adj2" fmla="val 78"/>
              <a:gd name="adj3" fmla="val 239423"/>
              <a:gd name="adj4" fmla="val -28660"/>
            </a:avLst>
          </a:prstGeom>
          <a:solidFill>
            <a:schemeClr val="bg1"/>
          </a:solidFill>
          <a:ln>
            <a:tailEnd type="oval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r>
              <a:rPr lang="it-IT" sz="1100" b="1" dirty="0" smtClean="0">
                <a:solidFill>
                  <a:srgbClr val="6380BF"/>
                </a:solidFill>
              </a:rPr>
              <a:t>Creare Offerta</a:t>
            </a:r>
            <a:r>
              <a:rPr lang="it-IT" sz="1100" dirty="0" smtClean="0">
                <a:solidFill>
                  <a:srgbClr val="6380BF"/>
                </a:solidFill>
              </a:rPr>
              <a:t>: premendo questo pulsante </a:t>
            </a:r>
            <a:r>
              <a:rPr lang="it-IT" sz="1100" dirty="0">
                <a:solidFill>
                  <a:srgbClr val="6380BF"/>
                </a:solidFill>
              </a:rPr>
              <a:t>si avvia immediatamente la creazione di una </a:t>
            </a:r>
            <a:r>
              <a:rPr lang="it-IT" sz="1100" dirty="0" smtClean="0">
                <a:solidFill>
                  <a:srgbClr val="6380BF"/>
                </a:solidFill>
              </a:rPr>
              <a:t>offerta</a:t>
            </a:r>
            <a:r>
              <a:rPr lang="it-IT" sz="1100" dirty="0" smtClean="0">
                <a:solidFill>
                  <a:srgbClr val="C00000"/>
                </a:solidFill>
              </a:rPr>
              <a:t>.</a:t>
            </a:r>
            <a:endParaRPr lang="it-IT" sz="1100" dirty="0">
              <a:solidFill>
                <a:srgbClr val="C00000"/>
              </a:solidFill>
            </a:endParaRPr>
          </a:p>
        </p:txBody>
      </p:sp>
      <p:sp>
        <p:nvSpPr>
          <p:cNvPr id="9" name="Line Callout 1 35"/>
          <p:cNvSpPr/>
          <p:nvPr/>
        </p:nvSpPr>
        <p:spPr>
          <a:xfrm>
            <a:off x="717861" y="5044496"/>
            <a:ext cx="2148138" cy="1005740"/>
          </a:xfrm>
          <a:prstGeom prst="borderCallout1">
            <a:avLst>
              <a:gd name="adj1" fmla="val 905"/>
              <a:gd name="adj2" fmla="val 78"/>
              <a:gd name="adj3" fmla="val -172443"/>
              <a:gd name="adj4" fmla="val 14706"/>
            </a:avLst>
          </a:prstGeom>
          <a:solidFill>
            <a:schemeClr val="bg1"/>
          </a:solidFill>
          <a:ln>
            <a:tailEnd type="oval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algn="just"/>
            <a:r>
              <a:rPr lang="it-IT" sz="1100" b="1" dirty="0" smtClean="0">
                <a:solidFill>
                  <a:srgbClr val="6380BF"/>
                </a:solidFill>
              </a:rPr>
              <a:t>Informazioni appalto</a:t>
            </a:r>
            <a:r>
              <a:rPr lang="it-IT" sz="1100" dirty="0" smtClean="0">
                <a:solidFill>
                  <a:srgbClr val="6380BF"/>
                </a:solidFill>
              </a:rPr>
              <a:t>: all’interno di questa sezione è possibile prendere visione della data di scadenza e della divisa di gara.</a:t>
            </a:r>
            <a:endParaRPr lang="it-IT" sz="1100" dirty="0">
              <a:solidFill>
                <a:srgbClr val="6380BF"/>
              </a:solidFill>
            </a:endParaRPr>
          </a:p>
        </p:txBody>
      </p:sp>
      <p:sp>
        <p:nvSpPr>
          <p:cNvPr id="10" name="Line Callout 1 35"/>
          <p:cNvSpPr/>
          <p:nvPr/>
        </p:nvSpPr>
        <p:spPr>
          <a:xfrm>
            <a:off x="3397784" y="5025202"/>
            <a:ext cx="2148138" cy="1005740"/>
          </a:xfrm>
          <a:prstGeom prst="borderCallout1">
            <a:avLst>
              <a:gd name="adj1" fmla="val 905"/>
              <a:gd name="adj2" fmla="val 78"/>
              <a:gd name="adj3" fmla="val -168878"/>
              <a:gd name="adj4" fmla="val -29113"/>
            </a:avLst>
          </a:prstGeom>
          <a:solidFill>
            <a:schemeClr val="bg1"/>
          </a:solidFill>
          <a:ln>
            <a:tailEnd type="oval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algn="just"/>
            <a:r>
              <a:rPr lang="it-IT" sz="1100" b="1" dirty="0" smtClean="0">
                <a:solidFill>
                  <a:srgbClr val="6380BF"/>
                </a:solidFill>
              </a:rPr>
              <a:t>Posizioni</a:t>
            </a:r>
            <a:r>
              <a:rPr lang="it-IT" sz="1100" dirty="0" smtClean="0">
                <a:solidFill>
                  <a:srgbClr val="6380BF"/>
                </a:solidFill>
              </a:rPr>
              <a:t>: in questa area sono elencate le posizioni di gara che viene chiesto al fornitore di quotare.</a:t>
            </a:r>
            <a:endParaRPr lang="it-IT" sz="1100" dirty="0">
              <a:solidFill>
                <a:srgbClr val="6380BF"/>
              </a:solidFill>
            </a:endParaRPr>
          </a:p>
        </p:txBody>
      </p:sp>
      <p:sp>
        <p:nvSpPr>
          <p:cNvPr id="11" name="Line Callout 1 35"/>
          <p:cNvSpPr/>
          <p:nvPr/>
        </p:nvSpPr>
        <p:spPr>
          <a:xfrm>
            <a:off x="6077708" y="5031213"/>
            <a:ext cx="2533620" cy="1005740"/>
          </a:xfrm>
          <a:prstGeom prst="borderCallout1">
            <a:avLst>
              <a:gd name="adj1" fmla="val 905"/>
              <a:gd name="adj2" fmla="val 78"/>
              <a:gd name="adj3" fmla="val -168878"/>
              <a:gd name="adj4" fmla="val -88167"/>
            </a:avLst>
          </a:prstGeom>
          <a:solidFill>
            <a:schemeClr val="bg1"/>
          </a:solidFill>
          <a:ln>
            <a:tailEnd type="oval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algn="just"/>
            <a:r>
              <a:rPr lang="it-IT" sz="1100" b="1" dirty="0" smtClean="0">
                <a:solidFill>
                  <a:srgbClr val="6380BF"/>
                </a:solidFill>
              </a:rPr>
              <a:t>Notes and </a:t>
            </a:r>
            <a:r>
              <a:rPr lang="it-IT" sz="1100" b="1" dirty="0" err="1" smtClean="0">
                <a:solidFill>
                  <a:srgbClr val="6380BF"/>
                </a:solidFill>
              </a:rPr>
              <a:t>Attachments</a:t>
            </a:r>
            <a:r>
              <a:rPr lang="it-IT" sz="1100" dirty="0" smtClean="0">
                <a:solidFill>
                  <a:srgbClr val="6380BF"/>
                </a:solidFill>
              </a:rPr>
              <a:t>: qui è possibile prendere visione dei documenti che il buyer ha allegato alla </a:t>
            </a:r>
            <a:r>
              <a:rPr lang="it-IT" sz="1100" dirty="0" err="1" smtClean="0">
                <a:solidFill>
                  <a:srgbClr val="6380BF"/>
                </a:solidFill>
              </a:rPr>
              <a:t>bid</a:t>
            </a:r>
            <a:r>
              <a:rPr lang="it-IT" sz="1100" dirty="0" smtClean="0">
                <a:solidFill>
                  <a:srgbClr val="6380BF"/>
                </a:solidFill>
              </a:rPr>
              <a:t> </a:t>
            </a:r>
            <a:r>
              <a:rPr lang="it-IT" sz="1100" dirty="0" err="1" smtClean="0">
                <a:solidFill>
                  <a:srgbClr val="6380BF"/>
                </a:solidFill>
              </a:rPr>
              <a:t>invitation</a:t>
            </a:r>
            <a:r>
              <a:rPr lang="it-IT" sz="1100" dirty="0" smtClean="0">
                <a:solidFill>
                  <a:srgbClr val="6380BF"/>
                </a:solidFill>
              </a:rPr>
              <a:t> e verificare la presenza di eventuali messaggi informativ</a:t>
            </a:r>
            <a:r>
              <a:rPr lang="it-IT" sz="1100" dirty="0">
                <a:solidFill>
                  <a:srgbClr val="6380BF"/>
                </a:solidFill>
              </a:rPr>
              <a:t>i</a:t>
            </a:r>
            <a:r>
              <a:rPr lang="it-IT" sz="1100" dirty="0" smtClean="0">
                <a:solidFill>
                  <a:srgbClr val="6380BF"/>
                </a:solidFill>
              </a:rPr>
              <a:t>.</a:t>
            </a:r>
            <a:endParaRPr lang="it-IT" sz="1100" dirty="0">
              <a:solidFill>
                <a:srgbClr val="6380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657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egnaposto data 2"/>
          <p:cNvSpPr>
            <a:spLocks noGrp="1"/>
          </p:cNvSpPr>
          <p:nvPr>
            <p:ph type="dt" sz="half" idx="19"/>
          </p:nvPr>
        </p:nvSpPr>
        <p:spPr>
          <a:xfrm>
            <a:off x="6611393" y="6588000"/>
            <a:ext cx="1420768" cy="206531"/>
          </a:xfrm>
        </p:spPr>
        <p:txBody>
          <a:bodyPr/>
          <a:lstStyle/>
          <a:p>
            <a:r>
              <a:rPr lang="it-IT" dirty="0" smtClean="0"/>
              <a:t>26 settembre 2016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8515350" y="6584950"/>
            <a:ext cx="400050" cy="228600"/>
          </a:xfrm>
        </p:spPr>
        <p:txBody>
          <a:bodyPr/>
          <a:lstStyle/>
          <a:p>
            <a:fld id="{0B4806E2-93D3-449B-A0F9-CAA7D4071A17}" type="slidenum">
              <a:rPr lang="it-IT" smtClean="0">
                <a:solidFill>
                  <a:srgbClr val="3333CC"/>
                </a:solidFill>
              </a:rPr>
              <a:pPr/>
              <a:t>6</a:t>
            </a:fld>
            <a:endParaRPr lang="it-IT" dirty="0">
              <a:solidFill>
                <a:srgbClr val="3333CC"/>
              </a:solidFill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 idx="4294967295"/>
          </p:nvPr>
        </p:nvSpPr>
        <p:spPr>
          <a:xfrm>
            <a:off x="533400" y="94350"/>
            <a:ext cx="6558880" cy="566936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sz="1600" b="1" dirty="0" err="1" smtClean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Creare</a:t>
            </a:r>
            <a:r>
              <a:rPr lang="en-US" sz="1600" b="1" dirty="0" smtClean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 </a:t>
            </a:r>
            <a:r>
              <a:rPr lang="en-US" sz="1600" b="1" dirty="0" err="1" smtClean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Risposta</a:t>
            </a:r>
            <a:r>
              <a:rPr lang="en-US" sz="1600" b="1" dirty="0" smtClean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 / </a:t>
            </a:r>
            <a:r>
              <a:rPr lang="en-US" sz="1600" b="1" dirty="0" err="1" smtClean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Offerta</a:t>
            </a:r>
            <a:r>
              <a:rPr lang="en-US" sz="1600" b="1" dirty="0" smtClean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/>
            </a:r>
            <a:br>
              <a:rPr lang="en-US" sz="1600" b="1" dirty="0" smtClean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</a:br>
            <a:r>
              <a:rPr lang="en-US" sz="1600" dirty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 </a:t>
            </a:r>
            <a:r>
              <a:rPr lang="en-US" sz="1600" dirty="0" err="1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Accettazione</a:t>
            </a:r>
            <a:r>
              <a:rPr lang="en-US" sz="1600" dirty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 </a:t>
            </a:r>
            <a:r>
              <a:rPr lang="en-US" sz="1600" dirty="0" err="1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clausole</a:t>
            </a:r>
            <a:endParaRPr lang="en-US" sz="1600" dirty="0">
              <a:solidFill>
                <a:srgbClr val="6784C1"/>
              </a:solidFill>
              <a:uFill>
                <a:solidFill>
                  <a:srgbClr val="291C1D"/>
                </a:solidFill>
              </a:uFill>
              <a:ea typeface="Adobe 仿宋 Std R"/>
              <a:sym typeface="Gill Sans Light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2227" y="2337059"/>
            <a:ext cx="7538434" cy="3345386"/>
          </a:xfrm>
          <a:prstGeom prst="rect">
            <a:avLst/>
          </a:prstGeom>
        </p:spPr>
      </p:pic>
      <p:sp>
        <p:nvSpPr>
          <p:cNvPr id="10" name="Line Callout 1 35"/>
          <p:cNvSpPr/>
          <p:nvPr/>
        </p:nvSpPr>
        <p:spPr>
          <a:xfrm>
            <a:off x="765937" y="1332268"/>
            <a:ext cx="3935506" cy="634371"/>
          </a:xfrm>
          <a:prstGeom prst="borderCallout1">
            <a:avLst>
              <a:gd name="adj1" fmla="val 99827"/>
              <a:gd name="adj2" fmla="val -150"/>
              <a:gd name="adj3" fmla="val 631998"/>
              <a:gd name="adj4" fmla="val 140109"/>
            </a:avLst>
          </a:prstGeom>
          <a:solidFill>
            <a:schemeClr val="bg1"/>
          </a:solidFill>
          <a:ln>
            <a:tailEnd type="oval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r>
              <a:rPr lang="it-IT" sz="1400" b="1" dirty="0">
                <a:solidFill>
                  <a:srgbClr val="6380BF"/>
                </a:solidFill>
              </a:rPr>
              <a:t>Termini e Condizioni: </a:t>
            </a:r>
            <a:r>
              <a:rPr lang="it-IT" sz="1100" dirty="0">
                <a:solidFill>
                  <a:srgbClr val="6380BF"/>
                </a:solidFill>
              </a:rPr>
              <a:t>al fine di procedere con la generazione dell’offerta è obbligatorio accettare le condizioni</a:t>
            </a:r>
            <a:r>
              <a:rPr lang="it-IT" sz="1100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20358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egnaposto data 2"/>
          <p:cNvSpPr>
            <a:spLocks noGrp="1"/>
          </p:cNvSpPr>
          <p:nvPr>
            <p:ph type="dt" sz="half" idx="19"/>
          </p:nvPr>
        </p:nvSpPr>
        <p:spPr>
          <a:xfrm>
            <a:off x="6611393" y="6588000"/>
            <a:ext cx="1420768" cy="206531"/>
          </a:xfrm>
        </p:spPr>
        <p:txBody>
          <a:bodyPr/>
          <a:lstStyle/>
          <a:p>
            <a:r>
              <a:rPr lang="it-IT" dirty="0" smtClean="0"/>
              <a:t>26 settembre 2016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8515350" y="6584950"/>
            <a:ext cx="400050" cy="228600"/>
          </a:xfrm>
        </p:spPr>
        <p:txBody>
          <a:bodyPr/>
          <a:lstStyle/>
          <a:p>
            <a:fld id="{0B4806E2-93D3-449B-A0F9-CAA7D4071A17}" type="slidenum">
              <a:rPr lang="it-IT" smtClean="0">
                <a:solidFill>
                  <a:srgbClr val="3333CC"/>
                </a:solidFill>
              </a:rPr>
              <a:pPr/>
              <a:t>7</a:t>
            </a:fld>
            <a:endParaRPr lang="it-IT" dirty="0">
              <a:solidFill>
                <a:srgbClr val="3333CC"/>
              </a:solidFill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 idx="4294967295"/>
          </p:nvPr>
        </p:nvSpPr>
        <p:spPr>
          <a:xfrm>
            <a:off x="533400" y="94350"/>
            <a:ext cx="6558880" cy="566936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sz="1600" b="1" dirty="0" err="1" smtClean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Creare</a:t>
            </a:r>
            <a:r>
              <a:rPr lang="en-US" sz="1600" b="1" dirty="0" smtClean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 </a:t>
            </a:r>
            <a:r>
              <a:rPr lang="en-US" sz="1600" b="1" dirty="0" err="1" smtClean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Risposta</a:t>
            </a:r>
            <a:r>
              <a:rPr lang="en-US" sz="1600" b="1" dirty="0" smtClean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 / </a:t>
            </a:r>
            <a:r>
              <a:rPr lang="en-US" sz="1600" b="1" dirty="0" err="1" smtClean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Offerta</a:t>
            </a:r>
            <a:r>
              <a:rPr lang="en-US" sz="1600" b="1" dirty="0" smtClean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/>
            </a:r>
            <a:br>
              <a:rPr lang="en-US" sz="1600" b="1" dirty="0" smtClean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</a:br>
            <a:r>
              <a:rPr lang="it-IT" sz="1600" dirty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Gestione pulsanti operativi – Informazioni appalto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592388"/>
            <a:ext cx="8211671" cy="2078667"/>
          </a:xfrm>
          <a:prstGeom prst="rect">
            <a:avLst/>
          </a:prstGeom>
        </p:spPr>
      </p:pic>
      <p:sp>
        <p:nvSpPr>
          <p:cNvPr id="7" name="Line Callout 1 35"/>
          <p:cNvSpPr/>
          <p:nvPr/>
        </p:nvSpPr>
        <p:spPr>
          <a:xfrm>
            <a:off x="457200" y="1266874"/>
            <a:ext cx="2111734" cy="766384"/>
          </a:xfrm>
          <a:prstGeom prst="borderCallout1">
            <a:avLst>
              <a:gd name="adj1" fmla="val 99827"/>
              <a:gd name="adj2" fmla="val -150"/>
              <a:gd name="adj3" fmla="val 203873"/>
              <a:gd name="adj4" fmla="val 10631"/>
            </a:avLst>
          </a:prstGeom>
          <a:solidFill>
            <a:schemeClr val="bg1"/>
          </a:solidFill>
          <a:ln>
            <a:tailEnd type="oval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r>
              <a:rPr lang="it-IT" sz="1100" b="1" dirty="0">
                <a:solidFill>
                  <a:srgbClr val="6380BF"/>
                </a:solidFill>
              </a:rPr>
              <a:t>Inviare: </a:t>
            </a:r>
            <a:r>
              <a:rPr lang="it-IT" sz="1100" dirty="0">
                <a:solidFill>
                  <a:srgbClr val="6380BF"/>
                </a:solidFill>
              </a:rPr>
              <a:t>una volta completato il documento</a:t>
            </a:r>
            <a:r>
              <a:rPr lang="it-IT" sz="1100" b="1" dirty="0">
                <a:solidFill>
                  <a:srgbClr val="6380BF"/>
                </a:solidFill>
              </a:rPr>
              <a:t>, </a:t>
            </a:r>
            <a:r>
              <a:rPr lang="it-IT" sz="1100" dirty="0">
                <a:solidFill>
                  <a:srgbClr val="6380BF"/>
                </a:solidFill>
              </a:rPr>
              <a:t>premere per inviare la </a:t>
            </a:r>
            <a:r>
              <a:rPr lang="it-IT" sz="1100" dirty="0" smtClean="0">
                <a:solidFill>
                  <a:srgbClr val="6380BF"/>
                </a:solidFill>
              </a:rPr>
              <a:t>risposta.</a:t>
            </a:r>
            <a:endParaRPr lang="it-IT" sz="1100" dirty="0">
              <a:solidFill>
                <a:srgbClr val="6380BF"/>
              </a:solidFill>
            </a:endParaRPr>
          </a:p>
        </p:txBody>
      </p:sp>
      <p:sp>
        <p:nvSpPr>
          <p:cNvPr id="8" name="Line Callout 1 35"/>
          <p:cNvSpPr/>
          <p:nvPr/>
        </p:nvSpPr>
        <p:spPr>
          <a:xfrm>
            <a:off x="3137000" y="1247524"/>
            <a:ext cx="2819947" cy="785734"/>
          </a:xfrm>
          <a:prstGeom prst="borderCallout1">
            <a:avLst>
              <a:gd name="adj1" fmla="val 99827"/>
              <a:gd name="adj2" fmla="val -150"/>
              <a:gd name="adj3" fmla="val 200725"/>
              <a:gd name="adj4" fmla="val -41096"/>
            </a:avLst>
          </a:prstGeom>
          <a:solidFill>
            <a:schemeClr val="bg1"/>
          </a:solidFill>
          <a:ln>
            <a:tailEnd type="oval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r>
              <a:rPr lang="it-IT" sz="1100" b="1" dirty="0">
                <a:solidFill>
                  <a:srgbClr val="6380BF"/>
                </a:solidFill>
              </a:rPr>
              <a:t>Controllare: </a:t>
            </a:r>
            <a:r>
              <a:rPr lang="it-IT" sz="1100" dirty="0">
                <a:solidFill>
                  <a:srgbClr val="6380BF"/>
                </a:solidFill>
              </a:rPr>
              <a:t>premendo questo pulsante il sistema controlla che tutti i campi obbligatori sono stati </a:t>
            </a:r>
            <a:r>
              <a:rPr lang="it-IT" sz="1100" dirty="0" smtClean="0">
                <a:solidFill>
                  <a:srgbClr val="6380BF"/>
                </a:solidFill>
              </a:rPr>
              <a:t>valorizzati.</a:t>
            </a:r>
            <a:endParaRPr lang="it-IT" sz="1000" dirty="0">
              <a:solidFill>
                <a:srgbClr val="6380BF"/>
              </a:solidFill>
            </a:endParaRPr>
          </a:p>
        </p:txBody>
      </p:sp>
      <p:sp>
        <p:nvSpPr>
          <p:cNvPr id="9" name="Line Callout 1 35"/>
          <p:cNvSpPr/>
          <p:nvPr/>
        </p:nvSpPr>
        <p:spPr>
          <a:xfrm>
            <a:off x="6525013" y="1247524"/>
            <a:ext cx="2091937" cy="785734"/>
          </a:xfrm>
          <a:prstGeom prst="borderCallout1">
            <a:avLst>
              <a:gd name="adj1" fmla="val 99827"/>
              <a:gd name="adj2" fmla="val -150"/>
              <a:gd name="adj3" fmla="val 210993"/>
              <a:gd name="adj4" fmla="val -169294"/>
            </a:avLst>
          </a:prstGeom>
          <a:solidFill>
            <a:schemeClr val="bg1"/>
          </a:solidFill>
          <a:ln>
            <a:tailEnd type="oval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r>
              <a:rPr lang="it-IT" sz="1100" b="1" dirty="0">
                <a:solidFill>
                  <a:srgbClr val="6380BF"/>
                </a:solidFill>
              </a:rPr>
              <a:t>Salvare: </a:t>
            </a:r>
            <a:r>
              <a:rPr lang="it-IT" sz="1100" dirty="0">
                <a:solidFill>
                  <a:srgbClr val="6380BF"/>
                </a:solidFill>
              </a:rPr>
              <a:t>premere per salvare li documento e le modifiche ad esso </a:t>
            </a:r>
            <a:r>
              <a:rPr lang="it-IT" sz="1100" dirty="0" smtClean="0">
                <a:solidFill>
                  <a:srgbClr val="6380BF"/>
                </a:solidFill>
              </a:rPr>
              <a:t>apportate.</a:t>
            </a:r>
            <a:endParaRPr lang="it-IT" sz="1100" dirty="0">
              <a:solidFill>
                <a:srgbClr val="6380BF"/>
              </a:solidFill>
            </a:endParaRPr>
          </a:p>
        </p:txBody>
      </p:sp>
      <p:sp>
        <p:nvSpPr>
          <p:cNvPr id="10" name="Line Callout 1 35"/>
          <p:cNvSpPr/>
          <p:nvPr/>
        </p:nvSpPr>
        <p:spPr>
          <a:xfrm>
            <a:off x="4758966" y="4904617"/>
            <a:ext cx="1766047" cy="766384"/>
          </a:xfrm>
          <a:prstGeom prst="borderCallout1">
            <a:avLst>
              <a:gd name="adj1" fmla="val 400"/>
              <a:gd name="adj2" fmla="val 274"/>
              <a:gd name="adj3" fmla="val -248817"/>
              <a:gd name="adj4" fmla="val -194138"/>
            </a:avLst>
          </a:prstGeom>
          <a:solidFill>
            <a:schemeClr val="bg1"/>
          </a:solidFill>
          <a:ln>
            <a:tailEnd type="oval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r>
              <a:rPr lang="it-IT" sz="1100" b="1" dirty="0">
                <a:solidFill>
                  <a:srgbClr val="6380BF"/>
                </a:solidFill>
              </a:rPr>
              <a:t>Visualizzare sol.</a:t>
            </a:r>
            <a:r>
              <a:rPr lang="it-IT" sz="1100" dirty="0">
                <a:solidFill>
                  <a:srgbClr val="6380BF"/>
                </a:solidFill>
              </a:rPr>
              <a:t>: premere per passare </a:t>
            </a:r>
            <a:r>
              <a:rPr lang="it-IT" sz="1100" dirty="0" smtClean="0">
                <a:solidFill>
                  <a:srgbClr val="6380BF"/>
                </a:solidFill>
              </a:rPr>
              <a:t>in modalità di  </a:t>
            </a:r>
            <a:r>
              <a:rPr lang="it-IT" sz="1100" dirty="0">
                <a:solidFill>
                  <a:srgbClr val="6380BF"/>
                </a:solidFill>
              </a:rPr>
              <a:t>visualizzazione. </a:t>
            </a:r>
          </a:p>
        </p:txBody>
      </p:sp>
      <p:sp>
        <p:nvSpPr>
          <p:cNvPr id="11" name="Line Callout 1 35"/>
          <p:cNvSpPr/>
          <p:nvPr/>
        </p:nvSpPr>
        <p:spPr>
          <a:xfrm>
            <a:off x="6900110" y="4910286"/>
            <a:ext cx="1716840" cy="766383"/>
          </a:xfrm>
          <a:prstGeom prst="borderCallout1">
            <a:avLst>
              <a:gd name="adj1" fmla="val -780"/>
              <a:gd name="adj2" fmla="val -150"/>
              <a:gd name="adj3" fmla="val -251663"/>
              <a:gd name="adj4" fmla="val -263720"/>
            </a:avLst>
          </a:prstGeom>
          <a:solidFill>
            <a:schemeClr val="bg1"/>
          </a:solidFill>
          <a:ln>
            <a:tailEnd type="oval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r>
              <a:rPr lang="it-IT" sz="1100" b="1" dirty="0">
                <a:solidFill>
                  <a:srgbClr val="6380BF"/>
                </a:solidFill>
              </a:rPr>
              <a:t>Chiudere</a:t>
            </a:r>
            <a:r>
              <a:rPr lang="it-IT" sz="1100" dirty="0">
                <a:solidFill>
                  <a:srgbClr val="6380BF"/>
                </a:solidFill>
              </a:rPr>
              <a:t>: premere per chiudere la finestra. Le modifiche non salvate andranno perse.</a:t>
            </a:r>
          </a:p>
        </p:txBody>
      </p:sp>
      <p:sp>
        <p:nvSpPr>
          <p:cNvPr id="12" name="Line Callout 1 35"/>
          <p:cNvSpPr/>
          <p:nvPr/>
        </p:nvSpPr>
        <p:spPr>
          <a:xfrm>
            <a:off x="2617822" y="4904617"/>
            <a:ext cx="1766047" cy="766384"/>
          </a:xfrm>
          <a:prstGeom prst="borderCallout1">
            <a:avLst>
              <a:gd name="adj1" fmla="val 400"/>
              <a:gd name="adj2" fmla="val 274"/>
              <a:gd name="adj3" fmla="val -131843"/>
              <a:gd name="adj4" fmla="val -26626"/>
            </a:avLst>
          </a:prstGeom>
          <a:solidFill>
            <a:schemeClr val="bg1"/>
          </a:solidFill>
          <a:ln>
            <a:tailEnd type="oval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r>
              <a:rPr lang="it-IT" sz="1100" b="1" dirty="0" smtClean="0">
                <a:solidFill>
                  <a:srgbClr val="6380BF"/>
                </a:solidFill>
              </a:rPr>
              <a:t>Divisa</a:t>
            </a:r>
            <a:r>
              <a:rPr lang="it-IT" sz="1100" dirty="0" smtClean="0">
                <a:solidFill>
                  <a:srgbClr val="6380BF"/>
                </a:solidFill>
              </a:rPr>
              <a:t>: indica la divisa di offerta (valore inserito dal buyer). </a:t>
            </a:r>
            <a:endParaRPr lang="it-IT" sz="1100" dirty="0">
              <a:solidFill>
                <a:srgbClr val="6380BF"/>
              </a:solidFill>
            </a:endParaRPr>
          </a:p>
        </p:txBody>
      </p:sp>
      <p:sp>
        <p:nvSpPr>
          <p:cNvPr id="14" name="Line Callout 1 35"/>
          <p:cNvSpPr/>
          <p:nvPr/>
        </p:nvSpPr>
        <p:spPr>
          <a:xfrm>
            <a:off x="457200" y="4904617"/>
            <a:ext cx="1766047" cy="766384"/>
          </a:xfrm>
          <a:prstGeom prst="borderCallout1">
            <a:avLst>
              <a:gd name="adj1" fmla="val 400"/>
              <a:gd name="adj2" fmla="val 274"/>
              <a:gd name="adj3" fmla="val -106109"/>
              <a:gd name="adj4" fmla="val 22614"/>
            </a:avLst>
          </a:prstGeom>
          <a:solidFill>
            <a:schemeClr val="bg1"/>
          </a:solidFill>
          <a:ln>
            <a:tailEnd type="oval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r>
              <a:rPr lang="it-IT" sz="1100" b="1" dirty="0" smtClean="0">
                <a:solidFill>
                  <a:srgbClr val="6380BF"/>
                </a:solidFill>
              </a:rPr>
              <a:t>Condizione di pagamento</a:t>
            </a:r>
            <a:r>
              <a:rPr lang="it-IT" sz="1100" dirty="0" smtClean="0">
                <a:solidFill>
                  <a:srgbClr val="6380BF"/>
                </a:solidFill>
              </a:rPr>
              <a:t>: permette di prendere visione dei termini di pagamento. </a:t>
            </a:r>
            <a:endParaRPr lang="it-IT" sz="1100" dirty="0">
              <a:solidFill>
                <a:srgbClr val="6380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2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egnaposto data 2"/>
          <p:cNvSpPr>
            <a:spLocks noGrp="1"/>
          </p:cNvSpPr>
          <p:nvPr>
            <p:ph type="dt" sz="half" idx="19"/>
          </p:nvPr>
        </p:nvSpPr>
        <p:spPr>
          <a:xfrm>
            <a:off x="6611393" y="6588000"/>
            <a:ext cx="1420768" cy="206531"/>
          </a:xfrm>
        </p:spPr>
        <p:txBody>
          <a:bodyPr/>
          <a:lstStyle/>
          <a:p>
            <a:r>
              <a:rPr lang="it-IT" dirty="0" smtClean="0"/>
              <a:t>26 settembre 2016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8515350" y="6584950"/>
            <a:ext cx="400050" cy="228600"/>
          </a:xfrm>
        </p:spPr>
        <p:txBody>
          <a:bodyPr/>
          <a:lstStyle/>
          <a:p>
            <a:fld id="{0B4806E2-93D3-449B-A0F9-CAA7D4071A17}" type="slidenum">
              <a:rPr lang="it-IT" smtClean="0">
                <a:solidFill>
                  <a:srgbClr val="3333CC"/>
                </a:solidFill>
              </a:rPr>
              <a:pPr/>
              <a:t>8</a:t>
            </a:fld>
            <a:endParaRPr lang="it-IT" dirty="0">
              <a:solidFill>
                <a:srgbClr val="3333CC"/>
              </a:solidFill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 idx="4294967295"/>
          </p:nvPr>
        </p:nvSpPr>
        <p:spPr>
          <a:xfrm>
            <a:off x="533400" y="94350"/>
            <a:ext cx="6558880" cy="566936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sz="1600" b="1" dirty="0" err="1" smtClean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Creare</a:t>
            </a:r>
            <a:r>
              <a:rPr lang="en-US" sz="1600" b="1" dirty="0" smtClean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 </a:t>
            </a:r>
            <a:r>
              <a:rPr lang="en-US" sz="1600" b="1" dirty="0" err="1" smtClean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Risposta</a:t>
            </a:r>
            <a:r>
              <a:rPr lang="en-US" sz="1600" b="1" dirty="0" smtClean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 / </a:t>
            </a:r>
            <a:r>
              <a:rPr lang="en-US" sz="1600" b="1" dirty="0" err="1" smtClean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Offerta</a:t>
            </a:r>
            <a:r>
              <a:rPr lang="en-US" sz="1600" b="1" dirty="0" smtClean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/>
            </a:r>
            <a:br>
              <a:rPr lang="en-US" sz="1600" b="1" dirty="0" smtClean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</a:br>
            <a:r>
              <a:rPr lang="en-US" sz="1600" dirty="0" err="1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Posizioni</a:t>
            </a:r>
            <a:endParaRPr lang="en-US" sz="1600" dirty="0">
              <a:solidFill>
                <a:srgbClr val="6784C1"/>
              </a:solidFill>
              <a:uFill>
                <a:solidFill>
                  <a:srgbClr val="291C1D"/>
                </a:solidFill>
              </a:uFill>
              <a:ea typeface="Adobe 仿宋 Std R"/>
              <a:sym typeface="Gill Sans Light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430" y="2694102"/>
            <a:ext cx="8196520" cy="1875239"/>
          </a:xfrm>
          <a:prstGeom prst="rect">
            <a:avLst/>
          </a:prstGeom>
        </p:spPr>
      </p:pic>
      <p:sp>
        <p:nvSpPr>
          <p:cNvPr id="7" name="Line Callout 1 35"/>
          <p:cNvSpPr/>
          <p:nvPr/>
        </p:nvSpPr>
        <p:spPr>
          <a:xfrm>
            <a:off x="457200" y="1266874"/>
            <a:ext cx="1936376" cy="732255"/>
          </a:xfrm>
          <a:prstGeom prst="borderCallout1">
            <a:avLst>
              <a:gd name="adj1" fmla="val 99827"/>
              <a:gd name="adj2" fmla="val -150"/>
              <a:gd name="adj3" fmla="val 305487"/>
              <a:gd name="adj4" fmla="val 56927"/>
            </a:avLst>
          </a:prstGeom>
          <a:solidFill>
            <a:schemeClr val="bg1"/>
          </a:solidFill>
          <a:ln>
            <a:tailEnd type="oval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lvl="0" defTabSz="457200"/>
            <a:r>
              <a:rPr lang="it-IT" sz="1100" b="1" dirty="0">
                <a:solidFill>
                  <a:srgbClr val="6380BF"/>
                </a:solidFill>
              </a:rPr>
              <a:t>Posizioni: </a:t>
            </a:r>
            <a:r>
              <a:rPr lang="it-IT" sz="1100" dirty="0">
                <a:solidFill>
                  <a:srgbClr val="6380BF"/>
                </a:solidFill>
              </a:rPr>
              <a:t>selezionare per accedere alle posizioni della Risposta ed inserire le informazioni di </a:t>
            </a:r>
            <a:r>
              <a:rPr lang="it-IT" sz="1100" dirty="0" smtClean="0">
                <a:solidFill>
                  <a:srgbClr val="6380BF"/>
                </a:solidFill>
              </a:rPr>
              <a:t>dettaglio.</a:t>
            </a:r>
            <a:endParaRPr lang="it-IT" sz="1100" dirty="0">
              <a:solidFill>
                <a:srgbClr val="6380BF"/>
              </a:solidFill>
            </a:endParaRPr>
          </a:p>
        </p:txBody>
      </p:sp>
      <p:sp>
        <p:nvSpPr>
          <p:cNvPr id="8" name="Line Callout 1 35"/>
          <p:cNvSpPr/>
          <p:nvPr/>
        </p:nvSpPr>
        <p:spPr>
          <a:xfrm>
            <a:off x="3101788" y="1266874"/>
            <a:ext cx="1936376" cy="732255"/>
          </a:xfrm>
          <a:prstGeom prst="borderCallout1">
            <a:avLst>
              <a:gd name="adj1" fmla="val 99827"/>
              <a:gd name="adj2" fmla="val -150"/>
              <a:gd name="adj3" fmla="val 378943"/>
              <a:gd name="adj4" fmla="val -74092"/>
            </a:avLst>
          </a:prstGeom>
          <a:solidFill>
            <a:schemeClr val="bg1"/>
          </a:solidFill>
          <a:ln>
            <a:tailEnd type="oval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lvl="0" defTabSz="457200"/>
            <a:r>
              <a:rPr lang="it-IT" sz="1100" b="1" dirty="0" smtClean="0">
                <a:solidFill>
                  <a:srgbClr val="6380BF"/>
                </a:solidFill>
              </a:rPr>
              <a:t>Descrizione: </a:t>
            </a:r>
            <a:r>
              <a:rPr lang="it-IT" sz="1100" dirty="0" smtClean="0">
                <a:solidFill>
                  <a:srgbClr val="6380BF"/>
                </a:solidFill>
              </a:rPr>
              <a:t>descrizione della posizione che il fornitore è chiamato a quotare.</a:t>
            </a:r>
            <a:endParaRPr lang="it-IT" sz="1100" dirty="0">
              <a:solidFill>
                <a:srgbClr val="6380BF"/>
              </a:solidFill>
            </a:endParaRPr>
          </a:p>
        </p:txBody>
      </p:sp>
      <p:sp>
        <p:nvSpPr>
          <p:cNvPr id="9" name="Line Callout 1 35"/>
          <p:cNvSpPr/>
          <p:nvPr/>
        </p:nvSpPr>
        <p:spPr>
          <a:xfrm>
            <a:off x="5782235" y="1276038"/>
            <a:ext cx="2834715" cy="723091"/>
          </a:xfrm>
          <a:prstGeom prst="borderCallout1">
            <a:avLst>
              <a:gd name="adj1" fmla="val 99827"/>
              <a:gd name="adj2" fmla="val -150"/>
              <a:gd name="adj3" fmla="val 376432"/>
              <a:gd name="adj4" fmla="val -78777"/>
            </a:avLst>
          </a:prstGeom>
          <a:solidFill>
            <a:schemeClr val="bg1"/>
          </a:solidFill>
          <a:ln>
            <a:tailEnd type="oval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lvl="0" defTabSz="457200"/>
            <a:r>
              <a:rPr lang="it-IT" sz="1100" b="1" dirty="0" smtClean="0">
                <a:solidFill>
                  <a:srgbClr val="6380BF"/>
                </a:solidFill>
              </a:rPr>
              <a:t>Tipo </a:t>
            </a:r>
            <a:r>
              <a:rPr lang="it-IT" sz="1100" b="1" dirty="0" err="1" smtClean="0">
                <a:solidFill>
                  <a:srgbClr val="6380BF"/>
                </a:solidFill>
              </a:rPr>
              <a:t>pos</a:t>
            </a:r>
            <a:r>
              <a:rPr lang="it-IT" sz="1100" b="1" dirty="0" smtClean="0">
                <a:solidFill>
                  <a:srgbClr val="6380BF"/>
                </a:solidFill>
              </a:rPr>
              <a:t>. / Categoria prodotto</a:t>
            </a:r>
            <a:r>
              <a:rPr lang="it-IT" sz="1100" dirty="0" smtClean="0">
                <a:solidFill>
                  <a:srgbClr val="6380BF"/>
                </a:solidFill>
              </a:rPr>
              <a:t>:</a:t>
            </a:r>
            <a:r>
              <a:rPr lang="it-IT" sz="1100" b="1" dirty="0" smtClean="0">
                <a:solidFill>
                  <a:srgbClr val="6380BF"/>
                </a:solidFill>
              </a:rPr>
              <a:t> </a:t>
            </a:r>
            <a:r>
              <a:rPr lang="it-IT" sz="1100" dirty="0" smtClean="0">
                <a:solidFill>
                  <a:srgbClr val="6380BF"/>
                </a:solidFill>
              </a:rPr>
              <a:t>informazioni relative alla classe merceologica della posizione di gara.</a:t>
            </a:r>
            <a:endParaRPr lang="it-IT" sz="1100" dirty="0">
              <a:solidFill>
                <a:srgbClr val="6380BF"/>
              </a:solidFill>
            </a:endParaRPr>
          </a:p>
        </p:txBody>
      </p:sp>
      <p:sp>
        <p:nvSpPr>
          <p:cNvPr id="10" name="Line Callout 1 35"/>
          <p:cNvSpPr/>
          <p:nvPr/>
        </p:nvSpPr>
        <p:spPr>
          <a:xfrm>
            <a:off x="1550894" y="5095924"/>
            <a:ext cx="2250142" cy="838711"/>
          </a:xfrm>
          <a:prstGeom prst="borderCallout1">
            <a:avLst>
              <a:gd name="adj1" fmla="val -562"/>
              <a:gd name="adj2" fmla="val 99850"/>
              <a:gd name="adj3" fmla="val -99918"/>
              <a:gd name="adj4" fmla="val 248013"/>
            </a:avLst>
          </a:prstGeom>
          <a:solidFill>
            <a:schemeClr val="bg1"/>
          </a:solidFill>
          <a:ln>
            <a:tailEnd type="oval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lvl="0" defTabSz="457200"/>
            <a:r>
              <a:rPr lang="it-IT" sz="1100" b="1" dirty="0" smtClean="0">
                <a:solidFill>
                  <a:srgbClr val="6380BF"/>
                </a:solidFill>
              </a:rPr>
              <a:t>Prezzo: </a:t>
            </a:r>
            <a:r>
              <a:rPr lang="it-IT" sz="1100" dirty="0" smtClean="0">
                <a:solidFill>
                  <a:srgbClr val="6380BF"/>
                </a:solidFill>
              </a:rPr>
              <a:t>inserire in questa casella il prezzo della fornitura, facendo attenzione a quanto è inserito nella casella ‘quantità offerta’.</a:t>
            </a:r>
            <a:endParaRPr lang="it-IT" sz="1100" dirty="0">
              <a:solidFill>
                <a:srgbClr val="6380BF"/>
              </a:solidFill>
            </a:endParaRPr>
          </a:p>
        </p:txBody>
      </p:sp>
      <p:sp>
        <p:nvSpPr>
          <p:cNvPr id="11" name="Line Callout 1 35"/>
          <p:cNvSpPr/>
          <p:nvPr/>
        </p:nvSpPr>
        <p:spPr>
          <a:xfrm>
            <a:off x="5235388" y="5095924"/>
            <a:ext cx="2429436" cy="901464"/>
          </a:xfrm>
          <a:prstGeom prst="borderCallout1">
            <a:avLst>
              <a:gd name="adj1" fmla="val -562"/>
              <a:gd name="adj2" fmla="val 99850"/>
              <a:gd name="adj3" fmla="val -95169"/>
              <a:gd name="adj4" fmla="val 126098"/>
            </a:avLst>
          </a:prstGeom>
          <a:solidFill>
            <a:schemeClr val="bg1"/>
          </a:solidFill>
          <a:ln>
            <a:tailEnd type="oval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pPr lvl="0" defTabSz="457200"/>
            <a:r>
              <a:rPr lang="it-IT" sz="1100" b="1" dirty="0" smtClean="0">
                <a:solidFill>
                  <a:srgbClr val="6380BF"/>
                </a:solidFill>
              </a:rPr>
              <a:t>Valore totale: </a:t>
            </a:r>
            <a:r>
              <a:rPr lang="it-IT" sz="1100" dirty="0" smtClean="0">
                <a:solidFill>
                  <a:srgbClr val="6380BF"/>
                </a:solidFill>
              </a:rPr>
              <a:t>il dato viene valorizzato in automatico dal sistema tramite la moltiplicazione del valore inserito nel campo ‘Prezzo’ e la ‘Quantità offerta’.</a:t>
            </a:r>
            <a:endParaRPr lang="it-IT" sz="1100" dirty="0">
              <a:solidFill>
                <a:srgbClr val="6380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93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egnaposto data 2"/>
          <p:cNvSpPr>
            <a:spLocks noGrp="1"/>
          </p:cNvSpPr>
          <p:nvPr>
            <p:ph type="dt" sz="half" idx="19"/>
          </p:nvPr>
        </p:nvSpPr>
        <p:spPr>
          <a:xfrm>
            <a:off x="6611393" y="6588000"/>
            <a:ext cx="1420768" cy="206531"/>
          </a:xfrm>
        </p:spPr>
        <p:txBody>
          <a:bodyPr/>
          <a:lstStyle/>
          <a:p>
            <a:r>
              <a:rPr lang="it-IT" dirty="0" smtClean="0"/>
              <a:t>26 settembre 2016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4"/>
          </p:nvPr>
        </p:nvSpPr>
        <p:spPr>
          <a:xfrm>
            <a:off x="8515350" y="6584950"/>
            <a:ext cx="400050" cy="228600"/>
          </a:xfrm>
        </p:spPr>
        <p:txBody>
          <a:bodyPr/>
          <a:lstStyle/>
          <a:p>
            <a:fld id="{0B4806E2-93D3-449B-A0F9-CAA7D4071A17}" type="slidenum">
              <a:rPr lang="it-IT" smtClean="0">
                <a:solidFill>
                  <a:srgbClr val="3333CC"/>
                </a:solidFill>
              </a:rPr>
              <a:pPr/>
              <a:t>9</a:t>
            </a:fld>
            <a:endParaRPr lang="it-IT" dirty="0">
              <a:solidFill>
                <a:srgbClr val="3333CC"/>
              </a:solidFill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 idx="4294967295"/>
          </p:nvPr>
        </p:nvSpPr>
        <p:spPr>
          <a:xfrm>
            <a:off x="533400" y="94350"/>
            <a:ext cx="6558880" cy="566936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sz="1600" b="1" dirty="0" err="1" smtClean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Creare</a:t>
            </a:r>
            <a:r>
              <a:rPr lang="en-US" sz="1600" b="1" dirty="0" smtClean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 </a:t>
            </a:r>
            <a:r>
              <a:rPr lang="en-US" sz="1600" b="1" dirty="0" err="1" smtClean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Risposta</a:t>
            </a:r>
            <a:r>
              <a:rPr lang="en-US" sz="1600" b="1" dirty="0" smtClean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 / </a:t>
            </a:r>
            <a:r>
              <a:rPr lang="en-US" sz="1600" b="1" dirty="0" err="1" smtClean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Offerta</a:t>
            </a:r>
            <a:r>
              <a:rPr lang="en-US" sz="1600" b="1" dirty="0" smtClean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/>
            </a:r>
            <a:br>
              <a:rPr lang="en-US" sz="1600" b="1" dirty="0" smtClean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</a:br>
            <a:r>
              <a:rPr lang="en-US" sz="1600" dirty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Notes and Attachments (Area </a:t>
            </a:r>
            <a:r>
              <a:rPr lang="en-US" sz="1600" dirty="0" err="1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Pubblica</a:t>
            </a:r>
            <a:r>
              <a:rPr lang="en-US" sz="1600" dirty="0">
                <a:solidFill>
                  <a:srgbClr val="6784C1"/>
                </a:solidFill>
                <a:uFill>
                  <a:solidFill>
                    <a:srgbClr val="291C1D"/>
                  </a:solidFill>
                </a:uFill>
                <a:ea typeface="Adobe 仿宋 Std R"/>
                <a:sym typeface="Gill Sans Light"/>
              </a:rPr>
              <a:t>)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596936"/>
            <a:ext cx="8222971" cy="2069571"/>
          </a:xfrm>
          <a:prstGeom prst="rect">
            <a:avLst/>
          </a:prstGeom>
        </p:spPr>
      </p:pic>
      <p:sp>
        <p:nvSpPr>
          <p:cNvPr id="7" name="Line Callout 1 35"/>
          <p:cNvSpPr/>
          <p:nvPr/>
        </p:nvSpPr>
        <p:spPr>
          <a:xfrm>
            <a:off x="457200" y="1266874"/>
            <a:ext cx="1936376" cy="732255"/>
          </a:xfrm>
          <a:prstGeom prst="borderCallout1">
            <a:avLst>
              <a:gd name="adj1" fmla="val 99827"/>
              <a:gd name="adj2" fmla="val -150"/>
              <a:gd name="adj3" fmla="val 268759"/>
              <a:gd name="adj4" fmla="val 87483"/>
            </a:avLst>
          </a:prstGeom>
          <a:solidFill>
            <a:schemeClr val="bg1"/>
          </a:solidFill>
          <a:ln>
            <a:tailEnd type="oval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r>
              <a:rPr lang="it-IT" sz="1100" b="1" dirty="0">
                <a:solidFill>
                  <a:srgbClr val="6380BF"/>
                </a:solidFill>
              </a:rPr>
              <a:t>Notes &amp; </a:t>
            </a:r>
            <a:r>
              <a:rPr lang="it-IT" sz="1100" b="1" dirty="0" err="1">
                <a:solidFill>
                  <a:srgbClr val="6380BF"/>
                </a:solidFill>
              </a:rPr>
              <a:t>Attachments</a:t>
            </a:r>
            <a:r>
              <a:rPr lang="it-IT" sz="1100" b="1" dirty="0">
                <a:solidFill>
                  <a:srgbClr val="6380BF"/>
                </a:solidFill>
              </a:rPr>
              <a:t>: </a:t>
            </a:r>
            <a:r>
              <a:rPr lang="it-IT" sz="1100" dirty="0">
                <a:solidFill>
                  <a:srgbClr val="6380BF"/>
                </a:solidFill>
              </a:rPr>
              <a:t>sezione </a:t>
            </a:r>
            <a:r>
              <a:rPr lang="it-IT" sz="1100" dirty="0" smtClean="0">
                <a:solidFill>
                  <a:srgbClr val="6380BF"/>
                </a:solidFill>
              </a:rPr>
              <a:t>in </a:t>
            </a:r>
            <a:r>
              <a:rPr lang="it-IT" sz="1100" dirty="0">
                <a:solidFill>
                  <a:srgbClr val="6380BF"/>
                </a:solidFill>
              </a:rPr>
              <a:t>cui è possibile scambiare documentazione tecnica ed </a:t>
            </a:r>
            <a:r>
              <a:rPr lang="it-IT" sz="1100" dirty="0" smtClean="0">
                <a:solidFill>
                  <a:srgbClr val="6380BF"/>
                </a:solidFill>
              </a:rPr>
              <a:t>economica.</a:t>
            </a:r>
            <a:endParaRPr lang="it-IT" sz="1000" dirty="0">
              <a:solidFill>
                <a:srgbClr val="6380BF"/>
              </a:solidFill>
            </a:endParaRPr>
          </a:p>
        </p:txBody>
      </p:sp>
      <p:sp>
        <p:nvSpPr>
          <p:cNvPr id="8" name="Line Callout 1 35"/>
          <p:cNvSpPr/>
          <p:nvPr/>
        </p:nvSpPr>
        <p:spPr>
          <a:xfrm>
            <a:off x="6743795" y="1266874"/>
            <a:ext cx="1936376" cy="732255"/>
          </a:xfrm>
          <a:prstGeom prst="borderCallout1">
            <a:avLst>
              <a:gd name="adj1" fmla="val 99827"/>
              <a:gd name="adj2" fmla="val -150"/>
              <a:gd name="adj3" fmla="val 370373"/>
              <a:gd name="adj4" fmla="val -180573"/>
            </a:avLst>
          </a:prstGeom>
          <a:solidFill>
            <a:schemeClr val="bg1"/>
          </a:solidFill>
          <a:ln>
            <a:tailEnd type="oval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r>
              <a:rPr lang="it-IT" sz="1100" b="1" dirty="0" smtClean="0">
                <a:solidFill>
                  <a:srgbClr val="6380BF"/>
                </a:solidFill>
              </a:rPr>
              <a:t>Messaggio ai fornitori: </a:t>
            </a:r>
            <a:r>
              <a:rPr lang="it-IT" sz="1100" dirty="0" smtClean="0">
                <a:solidFill>
                  <a:srgbClr val="6380BF"/>
                </a:solidFill>
              </a:rPr>
              <a:t>qui il buyer può inserire messaggi/note per i fornitori.</a:t>
            </a:r>
            <a:endParaRPr lang="it-IT" sz="1000" dirty="0">
              <a:solidFill>
                <a:srgbClr val="6380BF"/>
              </a:solidFill>
            </a:endParaRPr>
          </a:p>
        </p:txBody>
      </p:sp>
      <p:sp>
        <p:nvSpPr>
          <p:cNvPr id="9" name="Line Callout 1 35"/>
          <p:cNvSpPr/>
          <p:nvPr/>
        </p:nvSpPr>
        <p:spPr>
          <a:xfrm>
            <a:off x="636495" y="5057711"/>
            <a:ext cx="1936376" cy="732255"/>
          </a:xfrm>
          <a:prstGeom prst="borderCallout1">
            <a:avLst>
              <a:gd name="adj1" fmla="val 662"/>
              <a:gd name="adj2" fmla="val 100313"/>
              <a:gd name="adj3" fmla="val -74034"/>
              <a:gd name="adj4" fmla="val 164334"/>
            </a:avLst>
          </a:prstGeom>
          <a:solidFill>
            <a:schemeClr val="bg1"/>
          </a:solidFill>
          <a:ln>
            <a:tailEnd type="oval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r>
              <a:rPr lang="it-IT" sz="1100" b="1" dirty="0" smtClean="0">
                <a:solidFill>
                  <a:srgbClr val="6380BF"/>
                </a:solidFill>
              </a:rPr>
              <a:t>Nome File / Descrizione: </a:t>
            </a:r>
            <a:r>
              <a:rPr lang="it-IT" sz="1100" dirty="0" smtClean="0">
                <a:solidFill>
                  <a:srgbClr val="6380BF"/>
                </a:solidFill>
              </a:rPr>
              <a:t>nome e descrizione dei </a:t>
            </a:r>
            <a:r>
              <a:rPr lang="it-IT" sz="1100" dirty="0" err="1" smtClean="0">
                <a:solidFill>
                  <a:srgbClr val="6380BF"/>
                </a:solidFill>
              </a:rPr>
              <a:t>files</a:t>
            </a:r>
            <a:r>
              <a:rPr lang="it-IT" sz="1100" dirty="0" smtClean="0">
                <a:solidFill>
                  <a:srgbClr val="6380BF"/>
                </a:solidFill>
              </a:rPr>
              <a:t> che il buyer ha allegato alla gara.</a:t>
            </a:r>
            <a:endParaRPr lang="it-IT" sz="1000" dirty="0">
              <a:solidFill>
                <a:srgbClr val="6380BF"/>
              </a:solidFill>
            </a:endParaRPr>
          </a:p>
        </p:txBody>
      </p:sp>
      <p:sp>
        <p:nvSpPr>
          <p:cNvPr id="10" name="Line Callout 1 35"/>
          <p:cNvSpPr/>
          <p:nvPr/>
        </p:nvSpPr>
        <p:spPr>
          <a:xfrm>
            <a:off x="5540190" y="5057710"/>
            <a:ext cx="1936376" cy="732255"/>
          </a:xfrm>
          <a:prstGeom prst="borderCallout1">
            <a:avLst>
              <a:gd name="adj1" fmla="val 1886"/>
              <a:gd name="adj2" fmla="val 99387"/>
              <a:gd name="adj3" fmla="val -74034"/>
              <a:gd name="adj4" fmla="val 131002"/>
            </a:avLst>
          </a:prstGeom>
          <a:solidFill>
            <a:schemeClr val="bg1"/>
          </a:solidFill>
          <a:ln>
            <a:tailEnd type="oval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t"/>
          <a:lstStyle/>
          <a:p>
            <a:r>
              <a:rPr lang="it-IT" sz="1100" b="1" dirty="0" smtClean="0">
                <a:solidFill>
                  <a:srgbClr val="6380BF"/>
                </a:solidFill>
              </a:rPr>
              <a:t>Azioni: </a:t>
            </a:r>
            <a:r>
              <a:rPr lang="it-IT" sz="1100" dirty="0" smtClean="0">
                <a:solidFill>
                  <a:srgbClr val="6380BF"/>
                </a:solidFill>
              </a:rPr>
              <a:t>cliccando su questa icona è possibile effettuare il download dei documenti, salvandoli in locale.</a:t>
            </a:r>
            <a:endParaRPr lang="it-IT" sz="1000" dirty="0">
              <a:solidFill>
                <a:srgbClr val="6380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868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">
  <a:themeElements>
    <a:clrScheme name="FCA 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784C1"/>
      </a:accent1>
      <a:accent2>
        <a:srgbClr val="898C8A"/>
      </a:accent2>
      <a:accent3>
        <a:srgbClr val="012169"/>
      </a:accent3>
      <a:accent4>
        <a:srgbClr val="0C2340"/>
      </a:accent4>
      <a:accent5>
        <a:srgbClr val="7BAFD4"/>
      </a:accent5>
      <a:accent6>
        <a:srgbClr val="418FDE"/>
      </a:accent6>
      <a:hlink>
        <a:srgbClr val="9BCBEB"/>
      </a:hlink>
      <a:folHlink>
        <a:srgbClr val="B1C9E8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ACKUP">
  <a:themeElements>
    <a:clrScheme name="FCA 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784C1"/>
      </a:accent1>
      <a:accent2>
        <a:srgbClr val="898C8A"/>
      </a:accent2>
      <a:accent3>
        <a:srgbClr val="012169"/>
      </a:accent3>
      <a:accent4>
        <a:srgbClr val="0C2340"/>
      </a:accent4>
      <a:accent5>
        <a:srgbClr val="7BAFD4"/>
      </a:accent5>
      <a:accent6>
        <a:srgbClr val="418FDE"/>
      </a:accent6>
      <a:hlink>
        <a:srgbClr val="9BCBEB"/>
      </a:hlink>
      <a:folHlink>
        <a:srgbClr val="B1C9E8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INDEX">
  <a:themeElements>
    <a:clrScheme name="FCA 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784C1"/>
      </a:accent1>
      <a:accent2>
        <a:srgbClr val="898C8A"/>
      </a:accent2>
      <a:accent3>
        <a:srgbClr val="012169"/>
      </a:accent3>
      <a:accent4>
        <a:srgbClr val="0C2340"/>
      </a:accent4>
      <a:accent5>
        <a:srgbClr val="7BAFD4"/>
      </a:accent5>
      <a:accent6>
        <a:srgbClr val="418FDE"/>
      </a:accent6>
      <a:hlink>
        <a:srgbClr val="9BCBEB"/>
      </a:hlink>
      <a:folHlink>
        <a:srgbClr val="B1C9E8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AGES">
  <a:themeElements>
    <a:clrScheme name="FCA 5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784C1"/>
      </a:accent1>
      <a:accent2>
        <a:srgbClr val="898C8A"/>
      </a:accent2>
      <a:accent3>
        <a:srgbClr val="012169"/>
      </a:accent3>
      <a:accent4>
        <a:srgbClr val="0C2340"/>
      </a:accent4>
      <a:accent5>
        <a:srgbClr val="7BAFD4"/>
      </a:accent5>
      <a:accent6>
        <a:srgbClr val="418FDE"/>
      </a:accent6>
      <a:hlink>
        <a:srgbClr val="9BCBEB"/>
      </a:hlink>
      <a:folHlink>
        <a:srgbClr val="B1C9E8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CACategory xmlns="a634c490-1755-4076-9393-5b23b42d2cb1">Source</FCACategory>
    <FCADisplayName xmlns="a634c490-1755-4076-9393-5b23b42d2cb1">Corporate without Brands PowerPoint Presentations 4/3</FCADisplayName>
    <DocumentUniqueID xmlns="a634c490-1755-4076-9393-5b23b42d2cb1">2.1.29 PowerPoint Presentations. Corporate without Brands </DocumentUniqueID>
    <FCADownloadGroup xmlns="a634c490-1755-4076-9393-5b23b42d2cb1">gruppo1</FCADownloadGroup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FCAAttachmentAdvanced" ma:contentTypeID="0x010100CBB5634947424394A2D7BB15FDB8446800301D2189AFC94D808767BD674AC05183002530D9317491FA468ABF90FF6B99C965" ma:contentTypeVersion="2" ma:contentTypeDescription="Attachment with grouping field" ma:contentTypeScope="" ma:versionID="296dd2fe0c722be6d7232566741f13c3">
  <xsd:schema xmlns:xsd="http://www.w3.org/2001/XMLSchema" xmlns:xs="http://www.w3.org/2001/XMLSchema" xmlns:p="http://schemas.microsoft.com/office/2006/metadata/properties" xmlns:ns2="a634c490-1755-4076-9393-5b23b42d2cb1" targetNamespace="http://schemas.microsoft.com/office/2006/metadata/properties" ma:root="true" ma:fieldsID="db04da25b86ef8a25c7ee60d573a6af1" ns2:_="">
    <xsd:import namespace="a634c490-1755-4076-9393-5b23b42d2cb1"/>
    <xsd:element name="properties">
      <xsd:complexType>
        <xsd:sequence>
          <xsd:element name="documentManagement">
            <xsd:complexType>
              <xsd:all>
                <xsd:element ref="ns2:FCACategory" minOccurs="0"/>
                <xsd:element ref="ns2:DocumentUniqueID" minOccurs="0"/>
                <xsd:element ref="ns2:FCADisplayName" minOccurs="0"/>
                <xsd:element ref="ns2:FCADownload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34c490-1755-4076-9393-5b23b42d2cb1" elementFormDefault="qualified">
    <xsd:import namespace="http://schemas.microsoft.com/office/2006/documentManagement/types"/>
    <xsd:import namespace="http://schemas.microsoft.com/office/infopath/2007/PartnerControls"/>
    <xsd:element name="FCACategory" ma:index="8" nillable="true" ma:displayName="FCACategory" ma:internalName="FCACategory">
      <xsd:simpleType>
        <xsd:restriction base="dms:Choice">
          <xsd:enumeration value="Template"/>
          <xsd:enumeration value="Source"/>
        </xsd:restriction>
      </xsd:simpleType>
    </xsd:element>
    <xsd:element name="DocumentUniqueID" ma:index="9" nillable="true" ma:displayName="Attachments Folder" ma:internalName="DocumentUniqueID" ma:readOnly="false">
      <xsd:simpleType>
        <xsd:restriction base="dms:Text"/>
      </xsd:simpleType>
    </xsd:element>
    <xsd:element name="FCADisplayName" ma:index="10" nillable="true" ma:displayName="FCADisplayName" ma:internalName="FCADisplayName">
      <xsd:simpleType>
        <xsd:restriction base="dms:Text"/>
      </xsd:simpleType>
    </xsd:element>
    <xsd:element name="FCADownloadGroup" ma:index="11" nillable="true" ma:displayName="FCADownloadGroup" ma:internalName="FCADownloadGroup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EA1498F-517D-4F95-B121-9BDAFCCC19E8}">
  <ds:schemaRefs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a634c490-1755-4076-9393-5b23b42d2cb1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6FE6917-3011-4A0E-B829-9EFE4D6BF7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34c490-1755-4076-9393-5b23b42d2c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97D42F4-1562-4151-8EC6-716BBC291F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8167</TotalTime>
  <Words>926</Words>
  <Application>Microsoft Office PowerPoint</Application>
  <PresentationFormat>Presentazione su schermo (4:3)</PresentationFormat>
  <Paragraphs>108</Paragraphs>
  <Slides>12</Slides>
  <Notes>11</Notes>
  <HiddenSlides>0</HiddenSlides>
  <MMClips>0</MMClips>
  <ScaleCrop>false</ScaleCrop>
  <HeadingPairs>
    <vt:vector size="6" baseType="variant">
      <vt:variant>
        <vt:lpstr>Tema</vt:lpstr>
      </vt:variant>
      <vt:variant>
        <vt:i4>4</vt:i4>
      </vt:variant>
      <vt:variant>
        <vt:lpstr>Titoli diapositive</vt:lpstr>
      </vt:variant>
      <vt:variant>
        <vt:i4>12</vt:i4>
      </vt:variant>
      <vt:variant>
        <vt:lpstr>Presentazioni personalizzate</vt:lpstr>
      </vt:variant>
      <vt:variant>
        <vt:i4>1</vt:i4>
      </vt:variant>
    </vt:vector>
  </HeadingPairs>
  <TitlesOfParts>
    <vt:vector size="17" baseType="lpstr">
      <vt:lpstr>COVER</vt:lpstr>
      <vt:lpstr>BACKUP</vt:lpstr>
      <vt:lpstr>INDEX</vt:lpstr>
      <vt:lpstr>PAGES</vt:lpstr>
      <vt:lpstr>Diapositiva 1</vt:lpstr>
      <vt:lpstr>Come accedere Gestione link di accesso</vt:lpstr>
      <vt:lpstr>Carico di lavoro fornitore Overview</vt:lpstr>
      <vt:lpstr>Carico di lavoro fornitore Funzionalità di ricerca</vt:lpstr>
      <vt:lpstr>Visualizzare Richiesta di Offerta (Appalto) RFX Overview </vt:lpstr>
      <vt:lpstr>Creare Risposta / Offerta  Accettazione clausole</vt:lpstr>
      <vt:lpstr>Creare Risposta / Offerta Gestione pulsanti operativi – Informazioni appalto</vt:lpstr>
      <vt:lpstr>Creare Risposta / Offerta Posizioni</vt:lpstr>
      <vt:lpstr>Creare Risposta / Offerta Notes and Attachments (Area Pubblica)</vt:lpstr>
      <vt:lpstr>Creare Risposta / Offerta Notes and Attachments (Area Privata)</vt:lpstr>
      <vt:lpstr>Come richiedere supporto?</vt:lpstr>
      <vt:lpstr>Come richiedere supporto? </vt:lpstr>
      <vt:lpstr>Presentazione personalizzata 1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without Brands PowerPoint Presentations 4/3</dc:title>
  <dc:creator>ROBILANT</dc:creator>
  <cp:lastModifiedBy>Utente 3</cp:lastModifiedBy>
  <cp:revision>437</cp:revision>
  <dcterms:created xsi:type="dcterms:W3CDTF">2014-09-25T08:30:03Z</dcterms:created>
  <dcterms:modified xsi:type="dcterms:W3CDTF">2018-10-25T14:35:11Z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0x010100CBB5634947424394A2D7BB15FDB8446800301D2189AFC94D808767BD674AC05183002530D9317491FA468ABF90FF6B99C965</vt:lpwstr>
  </property>
</Properties>
</file>